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37" r:id="rId1"/>
  </p:sldMasterIdLst>
  <p:notesMasterIdLst>
    <p:notesMasterId r:id="rId29"/>
  </p:notesMasterIdLst>
  <p:sldIdLst>
    <p:sldId id="259" r:id="rId2"/>
    <p:sldId id="290" r:id="rId3"/>
    <p:sldId id="260" r:id="rId4"/>
    <p:sldId id="261" r:id="rId5"/>
    <p:sldId id="263" r:id="rId6"/>
    <p:sldId id="285" r:id="rId7"/>
    <p:sldId id="287" r:id="rId8"/>
    <p:sldId id="288" r:id="rId9"/>
    <p:sldId id="289" r:id="rId10"/>
    <p:sldId id="292" r:id="rId11"/>
    <p:sldId id="293" r:id="rId12"/>
    <p:sldId id="294" r:id="rId13"/>
    <p:sldId id="295" r:id="rId14"/>
    <p:sldId id="296" r:id="rId15"/>
    <p:sldId id="297" r:id="rId16"/>
    <p:sldId id="299" r:id="rId17"/>
    <p:sldId id="301" r:id="rId18"/>
    <p:sldId id="300" r:id="rId19"/>
    <p:sldId id="302" r:id="rId20"/>
    <p:sldId id="303" r:id="rId21"/>
    <p:sldId id="312" r:id="rId22"/>
    <p:sldId id="306" r:id="rId23"/>
    <p:sldId id="307" r:id="rId24"/>
    <p:sldId id="308" r:id="rId25"/>
    <p:sldId id="309" r:id="rId26"/>
    <p:sldId id="310" r:id="rId27"/>
    <p:sldId id="286" r:id="rId28"/>
  </p:sldIdLst>
  <p:sldSz cx="12192000" cy="6858000"/>
  <p:notesSz cx="6858000" cy="9144000"/>
  <p:embeddedFontLst>
    <p:embeddedFont>
      <p:font typeface="等线" panose="02010600030101010101" pitchFamily="2" charset="-122"/>
      <p:regular r:id="rId30"/>
      <p:bold r:id="rId31"/>
    </p:embeddedFont>
    <p:embeddedFont>
      <p:font typeface="Calisto MT" panose="02040603050505030304" pitchFamily="18" charset="0"/>
      <p:regular r:id="rId32"/>
      <p:bold r:id="rId33"/>
      <p:italic r:id="rId34"/>
      <p:boldItalic r:id="rId35"/>
    </p:embeddedFont>
    <p:embeddedFont>
      <p:font typeface="Wingdings 2" pitchFamily="2" charset="2"/>
      <p:regular r:id="rId3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e Galaxy" initials="VG" lastIdx="1" clrIdx="0">
    <p:extLst>
      <p:ext uri="{19B8F6BF-5375-455C-9EA6-DF929625EA0E}">
        <p15:presenceInfo xmlns:p15="http://schemas.microsoft.com/office/powerpoint/2012/main" userId="6e807818bd75c60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88137" autoAdjust="0"/>
  </p:normalViewPr>
  <p:slideViewPr>
    <p:cSldViewPr snapToGrid="0">
      <p:cViewPr varScale="1">
        <p:scale>
          <a:sx n="95" d="100"/>
          <a:sy n="95" d="100"/>
        </p:scale>
        <p:origin x="6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e Galaxy" userId="6e807818bd75c603" providerId="LiveId" clId="{C28CD932-97C6-4FDD-9CCB-4BF13E55C917}"/>
    <pc:docChg chg="undo custSel addSld modSld">
      <pc:chgData name="Vee Galaxy" userId="6e807818bd75c603" providerId="LiveId" clId="{C28CD932-97C6-4FDD-9CCB-4BF13E55C917}" dt="2019-10-13T15:04:16.685" v="4646"/>
      <pc:docMkLst>
        <pc:docMk/>
      </pc:docMkLst>
      <pc:sldChg chg="addSp delSp modSp">
        <pc:chgData name="Vee Galaxy" userId="6e807818bd75c603" providerId="LiveId" clId="{C28CD932-97C6-4FDD-9CCB-4BF13E55C917}" dt="2019-10-13T12:57:52.394" v="23" actId="20577"/>
        <pc:sldMkLst>
          <pc:docMk/>
          <pc:sldMk cId="784653379" sldId="259"/>
        </pc:sldMkLst>
        <pc:spChg chg="mod">
          <ac:chgData name="Vee Galaxy" userId="6e807818bd75c603" providerId="LiveId" clId="{C28CD932-97C6-4FDD-9CCB-4BF13E55C917}" dt="2019-10-13T12:52:48.511" v="5" actId="20577"/>
          <ac:spMkLst>
            <pc:docMk/>
            <pc:sldMk cId="784653379" sldId="259"/>
            <ac:spMk id="4" creationId="{ECEA4CBE-E958-4DF6-8C36-870BAACD77C9}"/>
          </ac:spMkLst>
        </pc:spChg>
        <pc:spChg chg="mod">
          <ac:chgData name="Vee Galaxy" userId="6e807818bd75c603" providerId="LiveId" clId="{C28CD932-97C6-4FDD-9CCB-4BF13E55C917}" dt="2019-10-13T12:57:52.394" v="23" actId="20577"/>
          <ac:spMkLst>
            <pc:docMk/>
            <pc:sldMk cId="784653379" sldId="259"/>
            <ac:spMk id="5" creationId="{CB0C987B-7D26-4B83-A01A-274BDF4A98DD}"/>
          </ac:spMkLst>
        </pc:spChg>
        <pc:graphicFrameChg chg="add del">
          <ac:chgData name="Vee Galaxy" userId="6e807818bd75c603" providerId="LiveId" clId="{C28CD932-97C6-4FDD-9CCB-4BF13E55C917}" dt="2019-10-13T12:57:31.759" v="9"/>
          <ac:graphicFrameMkLst>
            <pc:docMk/>
            <pc:sldMk cId="784653379" sldId="259"/>
            <ac:graphicFrameMk id="2" creationId="{E5B746E3-8CEF-4D20-84EE-39758280DDA9}"/>
          </ac:graphicFrameMkLst>
        </pc:graphicFrameChg>
      </pc:sldChg>
      <pc:sldChg chg="addSp delSp modSp modNotesTx">
        <pc:chgData name="Vee Galaxy" userId="6e807818bd75c603" providerId="LiveId" clId="{C28CD932-97C6-4FDD-9CCB-4BF13E55C917}" dt="2019-10-13T13:18:20.521" v="1189" actId="20577"/>
        <pc:sldMkLst>
          <pc:docMk/>
          <pc:sldMk cId="3754104357" sldId="260"/>
        </pc:sldMkLst>
        <pc:spChg chg="mod">
          <ac:chgData name="Vee Galaxy" userId="6e807818bd75c603" providerId="LiveId" clId="{C28CD932-97C6-4FDD-9CCB-4BF13E55C917}" dt="2019-10-13T12:59:54.644" v="68"/>
          <ac:spMkLst>
            <pc:docMk/>
            <pc:sldMk cId="3754104357" sldId="260"/>
            <ac:spMk id="2" creationId="{0DD09558-CBE6-4334-8B58-43732FD864E3}"/>
          </ac:spMkLst>
        </pc:spChg>
        <pc:spChg chg="mod">
          <ac:chgData name="Vee Galaxy" userId="6e807818bd75c603" providerId="LiveId" clId="{C28CD932-97C6-4FDD-9CCB-4BF13E55C917}" dt="2019-10-13T13:00:04.631" v="84"/>
          <ac:spMkLst>
            <pc:docMk/>
            <pc:sldMk cId="3754104357" sldId="260"/>
            <ac:spMk id="5" creationId="{AADB17E8-A9F1-409C-8677-24D5816394D2}"/>
          </ac:spMkLst>
        </pc:spChg>
        <pc:spChg chg="mod">
          <ac:chgData name="Vee Galaxy" userId="6e807818bd75c603" providerId="LiveId" clId="{C28CD932-97C6-4FDD-9CCB-4BF13E55C917}" dt="2019-10-13T13:02:50.204" v="128"/>
          <ac:spMkLst>
            <pc:docMk/>
            <pc:sldMk cId="3754104357" sldId="260"/>
            <ac:spMk id="7" creationId="{C31D7D19-B396-4F71-A330-1E461E9D7067}"/>
          </ac:spMkLst>
        </pc:spChg>
        <pc:spChg chg="mod">
          <ac:chgData name="Vee Galaxy" userId="6e807818bd75c603" providerId="LiveId" clId="{C28CD932-97C6-4FDD-9CCB-4BF13E55C917}" dt="2019-10-13T13:01:34.628" v="104"/>
          <ac:spMkLst>
            <pc:docMk/>
            <pc:sldMk cId="3754104357" sldId="260"/>
            <ac:spMk id="8" creationId="{18982FAE-4AC1-4C27-BE81-9135691107EA}"/>
          </ac:spMkLst>
        </pc:spChg>
        <pc:spChg chg="mod">
          <ac:chgData name="Vee Galaxy" userId="6e807818bd75c603" providerId="LiveId" clId="{C28CD932-97C6-4FDD-9CCB-4BF13E55C917}" dt="2019-10-13T13:17:58.371" v="1150" actId="207"/>
          <ac:spMkLst>
            <pc:docMk/>
            <pc:sldMk cId="3754104357" sldId="260"/>
            <ac:spMk id="12" creationId="{992DCFC4-B0B1-410D-9FF3-3B9075D0927E}"/>
          </ac:spMkLst>
        </pc:spChg>
        <pc:picChg chg="add mod">
          <ac:chgData name="Vee Galaxy" userId="6e807818bd75c603" providerId="LiveId" clId="{C28CD932-97C6-4FDD-9CCB-4BF13E55C917}" dt="2019-10-13T13:00:34.633" v="88" actId="1076"/>
          <ac:picMkLst>
            <pc:docMk/>
            <pc:sldMk cId="3754104357" sldId="260"/>
            <ac:picMk id="3" creationId="{404D58F2-B4A1-42A0-A628-9BB76621568C}"/>
          </ac:picMkLst>
        </pc:picChg>
        <pc:picChg chg="del">
          <ac:chgData name="Vee Galaxy" userId="6e807818bd75c603" providerId="LiveId" clId="{C28CD932-97C6-4FDD-9CCB-4BF13E55C917}" dt="2019-10-13T13:00:29.785" v="85" actId="478"/>
          <ac:picMkLst>
            <pc:docMk/>
            <pc:sldMk cId="3754104357" sldId="260"/>
            <ac:picMk id="1028" creationId="{996942D0-B220-48D7-A15D-84FDF6191011}"/>
          </ac:picMkLst>
        </pc:picChg>
        <pc:picChg chg="del">
          <ac:chgData name="Vee Galaxy" userId="6e807818bd75c603" providerId="LiveId" clId="{C28CD932-97C6-4FDD-9CCB-4BF13E55C917}" dt="2019-10-13T13:02:51.841" v="129" actId="478"/>
          <ac:picMkLst>
            <pc:docMk/>
            <pc:sldMk cId="3754104357" sldId="260"/>
            <ac:picMk id="1030" creationId="{60305BA2-EE36-4EED-9A88-9C4AA56F10C4}"/>
          </ac:picMkLst>
        </pc:picChg>
      </pc:sldChg>
      <pc:sldChg chg="modSp">
        <pc:chgData name="Vee Galaxy" userId="6e807818bd75c603" providerId="LiveId" clId="{C28CD932-97C6-4FDD-9CCB-4BF13E55C917}" dt="2019-10-13T13:37:14.546" v="2682" actId="20577"/>
        <pc:sldMkLst>
          <pc:docMk/>
          <pc:sldMk cId="1043013946" sldId="261"/>
        </pc:sldMkLst>
        <pc:spChg chg="mod">
          <ac:chgData name="Vee Galaxy" userId="6e807818bd75c603" providerId="LiveId" clId="{C28CD932-97C6-4FDD-9CCB-4BF13E55C917}" dt="2019-10-13T13:18:07.718" v="1162" actId="20577"/>
          <ac:spMkLst>
            <pc:docMk/>
            <pc:sldMk cId="1043013946" sldId="261"/>
            <ac:spMk id="2" creationId="{DC5C3308-353E-49C2-BA09-6C29B35D8C97}"/>
          </ac:spMkLst>
        </pc:spChg>
        <pc:spChg chg="mod">
          <ac:chgData name="Vee Galaxy" userId="6e807818bd75c603" providerId="LiveId" clId="{C28CD932-97C6-4FDD-9CCB-4BF13E55C917}" dt="2019-10-13T13:37:14.546" v="2682" actId="20577"/>
          <ac:spMkLst>
            <pc:docMk/>
            <pc:sldMk cId="1043013946" sldId="261"/>
            <ac:spMk id="3" creationId="{92E32A3F-3804-4744-814E-34E555CE4738}"/>
          </ac:spMkLst>
        </pc:spChg>
      </pc:sldChg>
      <pc:sldChg chg="addSp delSp modSp">
        <pc:chgData name="Vee Galaxy" userId="6e807818bd75c603" providerId="LiveId" clId="{C28CD932-97C6-4FDD-9CCB-4BF13E55C917}" dt="2019-10-13T13:30:08.602" v="2015"/>
        <pc:sldMkLst>
          <pc:docMk/>
          <pc:sldMk cId="147498768" sldId="263"/>
        </pc:sldMkLst>
        <pc:spChg chg="mod">
          <ac:chgData name="Vee Galaxy" userId="6e807818bd75c603" providerId="LiveId" clId="{C28CD932-97C6-4FDD-9CCB-4BF13E55C917}" dt="2019-10-13T13:27:46.970" v="1940"/>
          <ac:spMkLst>
            <pc:docMk/>
            <pc:sldMk cId="147498768" sldId="263"/>
            <ac:spMk id="2" creationId="{CC98CBCD-4AFE-413B-B431-52E4C27386BA}"/>
          </ac:spMkLst>
        </pc:spChg>
        <pc:spChg chg="del">
          <ac:chgData name="Vee Galaxy" userId="6e807818bd75c603" providerId="LiveId" clId="{C28CD932-97C6-4FDD-9CCB-4BF13E55C917}" dt="2019-10-13T13:19:50.973" v="1235" actId="478"/>
          <ac:spMkLst>
            <pc:docMk/>
            <pc:sldMk cId="147498768" sldId="263"/>
            <ac:spMk id="8" creationId="{802FFE09-9FA0-4E76-8B37-B52812EFF190}"/>
          </ac:spMkLst>
        </pc:spChg>
        <pc:spChg chg="del">
          <ac:chgData name="Vee Galaxy" userId="6e807818bd75c603" providerId="LiveId" clId="{C28CD932-97C6-4FDD-9CCB-4BF13E55C917}" dt="2019-10-13T13:19:50.973" v="1235" actId="478"/>
          <ac:spMkLst>
            <pc:docMk/>
            <pc:sldMk cId="147498768" sldId="263"/>
            <ac:spMk id="9" creationId="{8C12BCFF-367E-431E-A668-34BAE0B72183}"/>
          </ac:spMkLst>
        </pc:spChg>
        <pc:spChg chg="del">
          <ac:chgData name="Vee Galaxy" userId="6e807818bd75c603" providerId="LiveId" clId="{C28CD932-97C6-4FDD-9CCB-4BF13E55C917}" dt="2019-10-13T13:19:50.973" v="1235" actId="478"/>
          <ac:spMkLst>
            <pc:docMk/>
            <pc:sldMk cId="147498768" sldId="263"/>
            <ac:spMk id="10" creationId="{721400C4-9899-4733-8DD6-C14F33F199AD}"/>
          </ac:spMkLst>
        </pc:spChg>
        <pc:spChg chg="del">
          <ac:chgData name="Vee Galaxy" userId="6e807818bd75c603" providerId="LiveId" clId="{C28CD932-97C6-4FDD-9CCB-4BF13E55C917}" dt="2019-10-13T13:19:50.973" v="1235" actId="478"/>
          <ac:spMkLst>
            <pc:docMk/>
            <pc:sldMk cId="147498768" sldId="263"/>
            <ac:spMk id="11" creationId="{BCD2E34D-7673-4270-BF4C-A6BB145914E0}"/>
          </ac:spMkLst>
        </pc:spChg>
        <pc:spChg chg="del">
          <ac:chgData name="Vee Galaxy" userId="6e807818bd75c603" providerId="LiveId" clId="{C28CD932-97C6-4FDD-9CCB-4BF13E55C917}" dt="2019-10-13T13:19:50.973" v="1235" actId="478"/>
          <ac:spMkLst>
            <pc:docMk/>
            <pc:sldMk cId="147498768" sldId="263"/>
            <ac:spMk id="19" creationId="{A36ACD05-4F23-4728-9BAF-F209DC7C8506}"/>
          </ac:spMkLst>
        </pc:spChg>
        <pc:spChg chg="add mod">
          <ac:chgData name="Vee Galaxy" userId="6e807818bd75c603" providerId="LiveId" clId="{C28CD932-97C6-4FDD-9CCB-4BF13E55C917}" dt="2019-10-13T13:30:08.602" v="2015"/>
          <ac:spMkLst>
            <pc:docMk/>
            <pc:sldMk cId="147498768" sldId="263"/>
            <ac:spMk id="23" creationId="{6DE6D9A9-00F6-4D4E-AF19-9E73FCC12E91}"/>
          </ac:spMkLst>
        </pc:spChg>
        <pc:spChg chg="del">
          <ac:chgData name="Vee Galaxy" userId="6e807818bd75c603" providerId="LiveId" clId="{C28CD932-97C6-4FDD-9CCB-4BF13E55C917}" dt="2019-10-13T13:19:50.973" v="1235" actId="478"/>
          <ac:spMkLst>
            <pc:docMk/>
            <pc:sldMk cId="147498768" sldId="263"/>
            <ac:spMk id="25" creationId="{BCD33B43-BB11-4AB2-ACED-E42F78AC02B4}"/>
          </ac:spMkLst>
        </pc:spChg>
        <pc:spChg chg="del">
          <ac:chgData name="Vee Galaxy" userId="6e807818bd75c603" providerId="LiveId" clId="{C28CD932-97C6-4FDD-9CCB-4BF13E55C917}" dt="2019-10-13T13:19:50.973" v="1235" actId="478"/>
          <ac:spMkLst>
            <pc:docMk/>
            <pc:sldMk cId="147498768" sldId="263"/>
            <ac:spMk id="26" creationId="{62E6193E-BEE3-49D5-AC19-4FA218BCA5F6}"/>
          </ac:spMkLst>
        </pc:spChg>
        <pc:spChg chg="del">
          <ac:chgData name="Vee Galaxy" userId="6e807818bd75c603" providerId="LiveId" clId="{C28CD932-97C6-4FDD-9CCB-4BF13E55C917}" dt="2019-10-13T13:19:50.973" v="1235" actId="478"/>
          <ac:spMkLst>
            <pc:docMk/>
            <pc:sldMk cId="147498768" sldId="263"/>
            <ac:spMk id="27" creationId="{A0F90D3C-6F47-40E6-BB21-AEECBE7EF318}"/>
          </ac:spMkLst>
        </pc:spChg>
        <pc:spChg chg="del">
          <ac:chgData name="Vee Galaxy" userId="6e807818bd75c603" providerId="LiveId" clId="{C28CD932-97C6-4FDD-9CCB-4BF13E55C917}" dt="2019-10-13T13:19:50.973" v="1235" actId="478"/>
          <ac:spMkLst>
            <pc:docMk/>
            <pc:sldMk cId="147498768" sldId="263"/>
            <ac:spMk id="28" creationId="{AEC58235-BAB1-463C-84CA-52948C9C6E61}"/>
          </ac:spMkLst>
        </pc:spChg>
        <pc:spChg chg="del">
          <ac:chgData name="Vee Galaxy" userId="6e807818bd75c603" providerId="LiveId" clId="{C28CD932-97C6-4FDD-9CCB-4BF13E55C917}" dt="2019-10-13T13:19:50.973" v="1235" actId="478"/>
          <ac:spMkLst>
            <pc:docMk/>
            <pc:sldMk cId="147498768" sldId="263"/>
            <ac:spMk id="35" creationId="{1852130B-D8AE-41D7-A4F6-8C529167A805}"/>
          </ac:spMkLst>
        </pc:spChg>
        <pc:spChg chg="del">
          <ac:chgData name="Vee Galaxy" userId="6e807818bd75c603" providerId="LiveId" clId="{C28CD932-97C6-4FDD-9CCB-4BF13E55C917}" dt="2019-10-13T13:19:50.973" v="1235" actId="478"/>
          <ac:spMkLst>
            <pc:docMk/>
            <pc:sldMk cId="147498768" sldId="263"/>
            <ac:spMk id="36" creationId="{CCB2C1C0-F1F2-40A3-8A15-A5A53633C30B}"/>
          </ac:spMkLst>
        </pc:spChg>
        <pc:spChg chg="del">
          <ac:chgData name="Vee Galaxy" userId="6e807818bd75c603" providerId="LiveId" clId="{C28CD932-97C6-4FDD-9CCB-4BF13E55C917}" dt="2019-10-13T13:19:50.973" v="1235" actId="478"/>
          <ac:spMkLst>
            <pc:docMk/>
            <pc:sldMk cId="147498768" sldId="263"/>
            <ac:spMk id="43" creationId="{90B5DEB4-4C60-4605-8512-EB3812E7AEA4}"/>
          </ac:spMkLst>
        </pc:spChg>
        <pc:spChg chg="del">
          <ac:chgData name="Vee Galaxy" userId="6e807818bd75c603" providerId="LiveId" clId="{C28CD932-97C6-4FDD-9CCB-4BF13E55C917}" dt="2019-10-13T13:19:50.973" v="1235" actId="478"/>
          <ac:spMkLst>
            <pc:docMk/>
            <pc:sldMk cId="147498768" sldId="263"/>
            <ac:spMk id="60" creationId="{F2F9B6E9-64D6-4E59-93FB-EF510A1DD44C}"/>
          </ac:spMkLst>
        </pc:spChg>
        <pc:spChg chg="del">
          <ac:chgData name="Vee Galaxy" userId="6e807818bd75c603" providerId="LiveId" clId="{C28CD932-97C6-4FDD-9CCB-4BF13E55C917}" dt="2019-10-13T13:19:50.973" v="1235" actId="478"/>
          <ac:spMkLst>
            <pc:docMk/>
            <pc:sldMk cId="147498768" sldId="263"/>
            <ac:spMk id="61" creationId="{94085A66-4471-43CB-8039-672727C9FA53}"/>
          </ac:spMkLst>
        </pc:spChg>
        <pc:picChg chg="del">
          <ac:chgData name="Vee Galaxy" userId="6e807818bd75c603" providerId="LiveId" clId="{C28CD932-97C6-4FDD-9CCB-4BF13E55C917}" dt="2019-10-13T13:19:50.973" v="1235" actId="478"/>
          <ac:picMkLst>
            <pc:docMk/>
            <pc:sldMk cId="147498768" sldId="263"/>
            <ac:picMk id="4" creationId="{B56CDE69-2828-4ED6-8DB0-51A03925B465}"/>
          </ac:picMkLst>
        </pc:picChg>
        <pc:cxnChg chg="del mod">
          <ac:chgData name="Vee Galaxy" userId="6e807818bd75c603" providerId="LiveId" clId="{C28CD932-97C6-4FDD-9CCB-4BF13E55C917}" dt="2019-10-13T13:19:50.973" v="1235" actId="478"/>
          <ac:cxnSpMkLst>
            <pc:docMk/>
            <pc:sldMk cId="147498768" sldId="263"/>
            <ac:cxnSpMk id="6" creationId="{9F1169A0-0195-4E8E-891A-52830F32F7D7}"/>
          </ac:cxnSpMkLst>
        </pc:cxnChg>
        <pc:cxnChg chg="del">
          <ac:chgData name="Vee Galaxy" userId="6e807818bd75c603" providerId="LiveId" clId="{C28CD932-97C6-4FDD-9CCB-4BF13E55C917}" dt="2019-10-13T13:19:50.973" v="1235" actId="478"/>
          <ac:cxnSpMkLst>
            <pc:docMk/>
            <pc:sldMk cId="147498768" sldId="263"/>
            <ac:cxnSpMk id="15" creationId="{35E5306F-36E1-4273-B4A8-4E64AC0D7607}"/>
          </ac:cxnSpMkLst>
        </pc:cxnChg>
        <pc:cxnChg chg="del">
          <ac:chgData name="Vee Galaxy" userId="6e807818bd75c603" providerId="LiveId" clId="{C28CD932-97C6-4FDD-9CCB-4BF13E55C917}" dt="2019-10-13T13:19:50.973" v="1235" actId="478"/>
          <ac:cxnSpMkLst>
            <pc:docMk/>
            <pc:sldMk cId="147498768" sldId="263"/>
            <ac:cxnSpMk id="16" creationId="{E9F9CC8D-2C5E-4CF9-84E4-18786F61A081}"/>
          </ac:cxnSpMkLst>
        </pc:cxnChg>
        <pc:cxnChg chg="del">
          <ac:chgData name="Vee Galaxy" userId="6e807818bd75c603" providerId="LiveId" clId="{C28CD932-97C6-4FDD-9CCB-4BF13E55C917}" dt="2019-10-13T13:19:50.973" v="1235" actId="478"/>
          <ac:cxnSpMkLst>
            <pc:docMk/>
            <pc:sldMk cId="147498768" sldId="263"/>
            <ac:cxnSpMk id="33" creationId="{C7A5CB7D-4753-447B-98C9-00EBDAB8D57C}"/>
          </ac:cxnSpMkLst>
        </pc:cxnChg>
        <pc:cxnChg chg="del">
          <ac:chgData name="Vee Galaxy" userId="6e807818bd75c603" providerId="LiveId" clId="{C28CD932-97C6-4FDD-9CCB-4BF13E55C917}" dt="2019-10-13T13:19:50.973" v="1235" actId="478"/>
          <ac:cxnSpMkLst>
            <pc:docMk/>
            <pc:sldMk cId="147498768" sldId="263"/>
            <ac:cxnSpMk id="37" creationId="{05F9F315-62CD-4934-87ED-4E6AF735E8F3}"/>
          </ac:cxnSpMkLst>
        </pc:cxnChg>
      </pc:sldChg>
      <pc:sldChg chg="modSp add">
        <pc:chgData name="Vee Galaxy" userId="6e807818bd75c603" providerId="LiveId" clId="{C28CD932-97C6-4FDD-9CCB-4BF13E55C917}" dt="2019-10-13T14:44:16.464" v="3578" actId="20577"/>
        <pc:sldMkLst>
          <pc:docMk/>
          <pc:sldMk cId="2536679791" sldId="285"/>
        </pc:sldMkLst>
        <pc:spChg chg="mod">
          <ac:chgData name="Vee Galaxy" userId="6e807818bd75c603" providerId="LiveId" clId="{C28CD932-97C6-4FDD-9CCB-4BF13E55C917}" dt="2019-10-13T13:29:34.156" v="1999"/>
          <ac:spMkLst>
            <pc:docMk/>
            <pc:sldMk cId="2536679791" sldId="285"/>
            <ac:spMk id="2" creationId="{CC98CBCD-4AFE-413B-B431-52E4C27386BA}"/>
          </ac:spMkLst>
        </pc:spChg>
        <pc:spChg chg="mod">
          <ac:chgData name="Vee Galaxy" userId="6e807818bd75c603" providerId="LiveId" clId="{C28CD932-97C6-4FDD-9CCB-4BF13E55C917}" dt="2019-10-13T14:44:16.464" v="3578" actId="20577"/>
          <ac:spMkLst>
            <pc:docMk/>
            <pc:sldMk cId="2536679791" sldId="285"/>
            <ac:spMk id="23" creationId="{6DE6D9A9-00F6-4D4E-AF19-9E73FCC12E91}"/>
          </ac:spMkLst>
        </pc:spChg>
      </pc:sldChg>
      <pc:sldChg chg="modSp add">
        <pc:chgData name="Vee Galaxy" userId="6e807818bd75c603" providerId="LiveId" clId="{C28CD932-97C6-4FDD-9CCB-4BF13E55C917}" dt="2019-10-13T13:37:40.437" v="2740" actId="20577"/>
        <pc:sldMkLst>
          <pc:docMk/>
          <pc:sldMk cId="631053583" sldId="286"/>
        </pc:sldMkLst>
        <pc:spChg chg="mod">
          <ac:chgData name="Vee Galaxy" userId="6e807818bd75c603" providerId="LiveId" clId="{C28CD932-97C6-4FDD-9CCB-4BF13E55C917}" dt="2019-10-13T13:35:59.986" v="2515"/>
          <ac:spMkLst>
            <pc:docMk/>
            <pc:sldMk cId="631053583" sldId="286"/>
            <ac:spMk id="2" creationId="{CC98CBCD-4AFE-413B-B431-52E4C27386BA}"/>
          </ac:spMkLst>
        </pc:spChg>
        <pc:spChg chg="mod">
          <ac:chgData name="Vee Galaxy" userId="6e807818bd75c603" providerId="LiveId" clId="{C28CD932-97C6-4FDD-9CCB-4BF13E55C917}" dt="2019-10-13T13:37:40.437" v="2740" actId="20577"/>
          <ac:spMkLst>
            <pc:docMk/>
            <pc:sldMk cId="631053583" sldId="286"/>
            <ac:spMk id="23" creationId="{6DE6D9A9-00F6-4D4E-AF19-9E73FCC12E91}"/>
          </ac:spMkLst>
        </pc:spChg>
      </pc:sldChg>
      <pc:sldChg chg="addSp modSp add">
        <pc:chgData name="Vee Galaxy" userId="6e807818bd75c603" providerId="LiveId" clId="{C28CD932-97C6-4FDD-9CCB-4BF13E55C917}" dt="2019-10-13T14:51:21.235" v="3902"/>
        <pc:sldMkLst>
          <pc:docMk/>
          <pc:sldMk cId="980788487" sldId="287"/>
        </pc:sldMkLst>
        <pc:spChg chg="mod">
          <ac:chgData name="Vee Galaxy" userId="6e807818bd75c603" providerId="LiveId" clId="{C28CD932-97C6-4FDD-9CCB-4BF13E55C917}" dt="2019-10-13T13:38:31.697" v="2756"/>
          <ac:spMkLst>
            <pc:docMk/>
            <pc:sldMk cId="980788487" sldId="287"/>
            <ac:spMk id="2" creationId="{CC98CBCD-4AFE-413B-B431-52E4C27386BA}"/>
          </ac:spMkLst>
        </pc:spChg>
        <pc:spChg chg="mod">
          <ac:chgData name="Vee Galaxy" userId="6e807818bd75c603" providerId="LiveId" clId="{C28CD932-97C6-4FDD-9CCB-4BF13E55C917}" dt="2019-10-13T14:51:21.235" v="3902"/>
          <ac:spMkLst>
            <pc:docMk/>
            <pc:sldMk cId="980788487" sldId="287"/>
            <ac:spMk id="23" creationId="{6DE6D9A9-00F6-4D4E-AF19-9E73FCC12E91}"/>
          </ac:spMkLst>
        </pc:spChg>
        <pc:picChg chg="add mod">
          <ac:chgData name="Vee Galaxy" userId="6e807818bd75c603" providerId="LiveId" clId="{C28CD932-97C6-4FDD-9CCB-4BF13E55C917}" dt="2019-10-13T13:38:43.557" v="2762" actId="1076"/>
          <ac:picMkLst>
            <pc:docMk/>
            <pc:sldMk cId="980788487" sldId="287"/>
            <ac:picMk id="3" creationId="{0B95CD22-FACF-4A3B-9B0D-020ED45D60D3}"/>
          </ac:picMkLst>
        </pc:picChg>
      </pc:sldChg>
      <pc:sldChg chg="addSp delSp modSp add">
        <pc:chgData name="Vee Galaxy" userId="6e807818bd75c603" providerId="LiveId" clId="{C28CD932-97C6-4FDD-9CCB-4BF13E55C917}" dt="2019-10-13T15:04:16.685" v="4646"/>
        <pc:sldMkLst>
          <pc:docMk/>
          <pc:sldMk cId="451729182" sldId="288"/>
        </pc:sldMkLst>
        <pc:spChg chg="mod">
          <ac:chgData name="Vee Galaxy" userId="6e807818bd75c603" providerId="LiveId" clId="{C28CD932-97C6-4FDD-9CCB-4BF13E55C917}" dt="2019-10-13T13:46:05.067" v="3545"/>
          <ac:spMkLst>
            <pc:docMk/>
            <pc:sldMk cId="451729182" sldId="288"/>
            <ac:spMk id="2" creationId="{CC98CBCD-4AFE-413B-B431-52E4C27386BA}"/>
          </ac:spMkLst>
        </pc:spChg>
        <pc:spChg chg="mod">
          <ac:chgData name="Vee Galaxy" userId="6e807818bd75c603" providerId="LiveId" clId="{C28CD932-97C6-4FDD-9CCB-4BF13E55C917}" dt="2019-10-13T15:04:16.685" v="4646"/>
          <ac:spMkLst>
            <pc:docMk/>
            <pc:sldMk cId="451729182" sldId="288"/>
            <ac:spMk id="23" creationId="{6DE6D9A9-00F6-4D4E-AF19-9E73FCC12E91}"/>
          </ac:spMkLst>
        </pc:spChg>
        <pc:picChg chg="del">
          <ac:chgData name="Vee Galaxy" userId="6e807818bd75c603" providerId="LiveId" clId="{C28CD932-97C6-4FDD-9CCB-4BF13E55C917}" dt="2019-10-13T13:46:35.449" v="3546" actId="478"/>
          <ac:picMkLst>
            <pc:docMk/>
            <pc:sldMk cId="451729182" sldId="288"/>
            <ac:picMk id="3" creationId="{0B95CD22-FACF-4A3B-9B0D-020ED45D60D3}"/>
          </ac:picMkLst>
        </pc:picChg>
        <pc:picChg chg="add mod">
          <ac:chgData name="Vee Galaxy" userId="6e807818bd75c603" providerId="LiveId" clId="{C28CD932-97C6-4FDD-9CCB-4BF13E55C917}" dt="2019-10-13T13:46:40.526" v="3550" actId="1076"/>
          <ac:picMkLst>
            <pc:docMk/>
            <pc:sldMk cId="451729182" sldId="288"/>
            <ac:picMk id="4" creationId="{33544B4E-0ED5-4128-8296-DCCD786699C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11E1D-42CE-4C92-87C6-B6F2D76E36F1}" type="datetimeFigureOut">
              <a:rPr lang="zh-CN" altLang="en-US" smtClean="0"/>
              <a:t>2019/11/1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B0DE02-5F62-4B15-B257-80A49B2236CC}" type="slidenum">
              <a:rPr lang="zh-CN" altLang="en-US" smtClean="0"/>
              <a:t>‹#›</a:t>
            </a:fld>
            <a:endParaRPr lang="zh-CN" altLang="en-US"/>
          </a:p>
        </p:txBody>
      </p:sp>
    </p:spTree>
    <p:extLst>
      <p:ext uri="{BB962C8B-B14F-4D97-AF65-F5344CB8AC3E}">
        <p14:creationId xmlns:p14="http://schemas.microsoft.com/office/powerpoint/2010/main" val="1121760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最常用的：密码认证</a:t>
            </a:r>
            <a:endParaRPr lang="en-US" altLang="zh-CN" dirty="0"/>
          </a:p>
          <a:p>
            <a:r>
              <a:rPr lang="zh-CN" altLang="en-US" dirty="0"/>
              <a:t>防御：</a:t>
            </a:r>
            <a:r>
              <a:rPr lang="en-US" altLang="zh-CN" dirty="0"/>
              <a:t>account lockout</a:t>
            </a:r>
            <a:r>
              <a:rPr lang="zh-CN" altLang="en-US" dirty="0"/>
              <a:t>锁定（指定次数登录失败后用户被锁、不能在登陆）；</a:t>
            </a:r>
            <a:r>
              <a:rPr lang="en-US" altLang="zh-CN" dirty="0"/>
              <a:t>login throttling</a:t>
            </a:r>
            <a:r>
              <a:rPr lang="zh-CN" altLang="en-US" dirty="0"/>
              <a:t>限流（限制尝试次数）；</a:t>
            </a:r>
            <a:r>
              <a:rPr lang="en-US" altLang="zh-CN" dirty="0"/>
              <a:t>CAPTHCA</a:t>
            </a:r>
            <a:r>
              <a:rPr lang="zh-CN" altLang="en-US" sz="1200" b="0" i="0" kern="1200" dirty="0">
                <a:solidFill>
                  <a:schemeClr val="tx1"/>
                </a:solidFill>
                <a:effectLst/>
                <a:latin typeface="+mn-lt"/>
                <a:ea typeface="+mn-ea"/>
                <a:cs typeface="+mn-cs"/>
              </a:rPr>
              <a:t>自动区分计算机和人类的图灵测试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Paper</a:t>
            </a:r>
            <a:r>
              <a:rPr lang="zh-CN" altLang="en-US" sz="1200" b="0" i="0" kern="1200" dirty="0">
                <a:solidFill>
                  <a:schemeClr val="tx1"/>
                </a:solidFill>
                <a:effectLst/>
                <a:latin typeface="+mn-lt"/>
                <a:ea typeface="+mn-ea"/>
                <a:cs typeface="+mn-cs"/>
              </a:rPr>
              <a:t>考虑线上攻击</a:t>
            </a:r>
            <a:endParaRPr lang="en-US" altLang="zh-CN" dirty="0"/>
          </a:p>
        </p:txBody>
      </p:sp>
      <p:sp>
        <p:nvSpPr>
          <p:cNvPr id="4" name="灯片编号占位符 3"/>
          <p:cNvSpPr>
            <a:spLocks noGrp="1"/>
          </p:cNvSpPr>
          <p:nvPr>
            <p:ph type="sldNum" sz="quarter" idx="5"/>
          </p:nvPr>
        </p:nvSpPr>
        <p:spPr/>
        <p:txBody>
          <a:bodyPr/>
          <a:lstStyle/>
          <a:p>
            <a:fld id="{16B0DE02-5F62-4B15-B257-80A49B2236CC}" type="slidenum">
              <a:rPr lang="zh-CN" altLang="en-US" smtClean="0"/>
              <a:t>3</a:t>
            </a:fld>
            <a:endParaRPr lang="zh-CN" altLang="en-US"/>
          </a:p>
        </p:txBody>
      </p:sp>
    </p:spTree>
    <p:extLst>
      <p:ext uri="{BB962C8B-B14F-4D97-AF65-F5344CB8AC3E}">
        <p14:creationId xmlns:p14="http://schemas.microsoft.com/office/powerpoint/2010/main" val="1958857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6B0DE02-5F62-4B15-B257-80A49B2236CC}" type="slidenum">
              <a:rPr lang="zh-CN" altLang="en-US" smtClean="0"/>
              <a:t>5</a:t>
            </a:fld>
            <a:endParaRPr lang="zh-CN" altLang="en-US"/>
          </a:p>
        </p:txBody>
      </p:sp>
    </p:spTree>
    <p:extLst>
      <p:ext uri="{BB962C8B-B14F-4D97-AF65-F5344CB8AC3E}">
        <p14:creationId xmlns:p14="http://schemas.microsoft.com/office/powerpoint/2010/main" val="23907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2411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4011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7850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522237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4054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42263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985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5532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9818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92335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71839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42590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0649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5326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1632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748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99739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11/1/19</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42284885"/>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20" r:id="rId6"/>
    <p:sldLayoutId id="2147483721" r:id="rId7"/>
    <p:sldLayoutId id="2147483722" r:id="rId8"/>
    <p:sldLayoutId id="2147483723" r:id="rId9"/>
    <p:sldLayoutId id="2147483724" r:id="rId10"/>
    <p:sldLayoutId id="2147483731" r:id="rId11"/>
    <p:sldLayoutId id="2147483725" r:id="rId12"/>
    <p:sldLayoutId id="2147483726" r:id="rId13"/>
    <p:sldLayoutId id="2147483727" r:id="rId14"/>
    <p:sldLayoutId id="2147483728" r:id="rId15"/>
    <p:sldLayoutId id="2147483729" r:id="rId16"/>
    <p:sldLayoutId id="2147483730"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2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EA4CBE-E958-4DF6-8C36-870BAACD77C9}"/>
              </a:ext>
            </a:extLst>
          </p:cNvPr>
          <p:cNvSpPr txBox="1"/>
          <p:nvPr/>
        </p:nvSpPr>
        <p:spPr>
          <a:xfrm>
            <a:off x="950686" y="2228671"/>
            <a:ext cx="11068479" cy="1200329"/>
          </a:xfrm>
          <a:prstGeom prst="rect">
            <a:avLst/>
          </a:prstGeom>
          <a:noFill/>
        </p:spPr>
        <p:txBody>
          <a:bodyPr wrap="none" rtlCol="0">
            <a:spAutoFit/>
          </a:bodyPr>
          <a:lstStyle/>
          <a:p>
            <a:r>
              <a:rPr lang="en-US" altLang="zh-CN" sz="3600" dirty="0"/>
              <a:t>A Measurement Study of Authentication Rate-Limiting</a:t>
            </a:r>
          </a:p>
          <a:p>
            <a:r>
              <a:rPr lang="en-US" altLang="zh-CN" sz="3600" dirty="0"/>
              <a:t>Mechanisms of Modern Websites</a:t>
            </a:r>
            <a:endParaRPr lang="zh-CN" altLang="en-US" sz="3600" dirty="0"/>
          </a:p>
        </p:txBody>
      </p:sp>
      <p:sp>
        <p:nvSpPr>
          <p:cNvPr id="5" name="文本框 4">
            <a:extLst>
              <a:ext uri="{FF2B5EF4-FFF2-40B4-BE49-F238E27FC236}">
                <a16:creationId xmlns:a16="http://schemas.microsoft.com/office/drawing/2014/main" id="{CB0C987B-7D26-4B83-A01A-274BDF4A98DD}"/>
              </a:ext>
            </a:extLst>
          </p:cNvPr>
          <p:cNvSpPr txBox="1"/>
          <p:nvPr/>
        </p:nvSpPr>
        <p:spPr>
          <a:xfrm>
            <a:off x="1184366" y="3727268"/>
            <a:ext cx="4311437" cy="1815882"/>
          </a:xfrm>
          <a:prstGeom prst="rect">
            <a:avLst/>
          </a:prstGeom>
          <a:noFill/>
        </p:spPr>
        <p:txBody>
          <a:bodyPr wrap="none" rtlCol="0">
            <a:spAutoFit/>
          </a:bodyPr>
          <a:lstStyle/>
          <a:p>
            <a:r>
              <a:rPr lang="en-US" altLang="zh-CN" sz="1600" dirty="0"/>
              <a:t>Bo Lu		The Ohio State University</a:t>
            </a:r>
          </a:p>
          <a:p>
            <a:r>
              <a:rPr lang="en-US" altLang="zh-CN" sz="1600" dirty="0" err="1"/>
              <a:t>Xiaokuan</a:t>
            </a:r>
            <a:r>
              <a:rPr lang="en-US" altLang="zh-CN" sz="1600" dirty="0"/>
              <a:t> Zhang	The Ohio State University</a:t>
            </a:r>
          </a:p>
          <a:p>
            <a:r>
              <a:rPr lang="en-US" altLang="zh-CN" sz="1600" dirty="0" err="1"/>
              <a:t>Ziman</a:t>
            </a:r>
            <a:r>
              <a:rPr lang="en-US" altLang="zh-CN" sz="1600" dirty="0"/>
              <a:t> Ling	The Ohio State University</a:t>
            </a:r>
          </a:p>
          <a:p>
            <a:r>
              <a:rPr lang="en-US" altLang="zh-CN" sz="1600" dirty="0" err="1"/>
              <a:t>Yinqian</a:t>
            </a:r>
            <a:r>
              <a:rPr lang="en-US" altLang="zh-CN" sz="1600" dirty="0"/>
              <a:t> Zhang	The Ohio State University</a:t>
            </a:r>
          </a:p>
          <a:p>
            <a:r>
              <a:rPr lang="en-US" altLang="zh-CN" sz="1600" dirty="0" err="1"/>
              <a:t>Zhiqiang</a:t>
            </a:r>
            <a:r>
              <a:rPr lang="en-US" altLang="zh-CN" sz="1600" dirty="0"/>
              <a:t> Lin	The Ohio State University</a:t>
            </a:r>
          </a:p>
          <a:p>
            <a:endParaRPr lang="en-US" altLang="zh-CN" sz="1600" dirty="0"/>
          </a:p>
          <a:p>
            <a:r>
              <a:rPr lang="en-US" altLang="zh-CN" sz="1600" dirty="0"/>
              <a:t>ACM2018</a:t>
            </a:r>
          </a:p>
        </p:txBody>
      </p:sp>
    </p:spTree>
    <p:extLst>
      <p:ext uri="{BB962C8B-B14F-4D97-AF65-F5344CB8AC3E}">
        <p14:creationId xmlns:p14="http://schemas.microsoft.com/office/powerpoint/2010/main" val="784653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56E0C5-023E-D948-98DD-F69CAA44C71D}"/>
              </a:ext>
            </a:extLst>
          </p:cNvPr>
          <p:cNvSpPr>
            <a:spLocks noGrp="1"/>
          </p:cNvSpPr>
          <p:nvPr>
            <p:ph type="title"/>
          </p:nvPr>
        </p:nvSpPr>
        <p:spPr>
          <a:xfrm>
            <a:off x="3785855" y="397565"/>
            <a:ext cx="4620290" cy="561061"/>
          </a:xfrm>
        </p:spPr>
        <p:txBody>
          <a:bodyPr>
            <a:normAutofit/>
          </a:bodyPr>
          <a:lstStyle/>
          <a:p>
            <a:r>
              <a:rPr kumimoji="1" lang="zh-CN" altLang="en-US" sz="3000" dirty="0"/>
              <a:t>实验流程</a:t>
            </a:r>
          </a:p>
        </p:txBody>
      </p:sp>
      <p:pic>
        <p:nvPicPr>
          <p:cNvPr id="4" name="图片 3">
            <a:extLst>
              <a:ext uri="{FF2B5EF4-FFF2-40B4-BE49-F238E27FC236}">
                <a16:creationId xmlns:a16="http://schemas.microsoft.com/office/drawing/2014/main" id="{613FF508-C70A-BE40-8FCE-B2678A14E3A0}"/>
              </a:ext>
            </a:extLst>
          </p:cNvPr>
          <p:cNvPicPr>
            <a:picLocks noChangeAspect="1"/>
          </p:cNvPicPr>
          <p:nvPr/>
        </p:nvPicPr>
        <p:blipFill>
          <a:blip r:embed="rId2"/>
          <a:stretch>
            <a:fillRect/>
          </a:stretch>
        </p:blipFill>
        <p:spPr>
          <a:xfrm>
            <a:off x="1454751" y="1172330"/>
            <a:ext cx="9282497" cy="2256670"/>
          </a:xfrm>
          <a:prstGeom prst="rect">
            <a:avLst/>
          </a:prstGeom>
        </p:spPr>
      </p:pic>
      <p:sp>
        <p:nvSpPr>
          <p:cNvPr id="5" name="矩形 4">
            <a:extLst>
              <a:ext uri="{FF2B5EF4-FFF2-40B4-BE49-F238E27FC236}">
                <a16:creationId xmlns:a16="http://schemas.microsoft.com/office/drawing/2014/main" id="{9C431B46-057F-884E-9D3E-383C77652FAA}"/>
              </a:ext>
            </a:extLst>
          </p:cNvPr>
          <p:cNvSpPr/>
          <p:nvPr/>
        </p:nvSpPr>
        <p:spPr>
          <a:xfrm>
            <a:off x="1338556" y="3583437"/>
            <a:ext cx="9514888" cy="3095660"/>
          </a:xfrm>
          <a:prstGeom prst="rect">
            <a:avLst/>
          </a:prstGeom>
        </p:spPr>
        <p:txBody>
          <a:bodyPr>
            <a:noAutofit/>
          </a:bodyPr>
          <a:lstStyle/>
          <a:p>
            <a:pPr marL="285750" indent="-285750">
              <a:lnSpc>
                <a:spcPts val="3000"/>
              </a:lnSpc>
              <a:spcAft>
                <a:spcPts val="1200"/>
              </a:spcAft>
              <a:buFont typeface="Arial" panose="020B0604020202020204" pitchFamily="34" charset="0"/>
              <a:buChar char="•"/>
            </a:pPr>
            <a:r>
              <a:rPr lang="zh-CN" altLang="en-US" sz="2000" dirty="0"/>
              <a:t>预实验：进行登录间隔为8s的账户锁定阈值测试，识别网站是否采用账户锁定限流机制的基础测试。</a:t>
            </a:r>
            <a:endParaRPr lang="en-US" altLang="zh-CN" sz="2000" dirty="0"/>
          </a:p>
          <a:p>
            <a:pPr marL="285750" indent="-285750">
              <a:lnSpc>
                <a:spcPts val="3000"/>
              </a:lnSpc>
              <a:spcAft>
                <a:spcPts val="1200"/>
              </a:spcAft>
              <a:buFont typeface="Arial" panose="020B0604020202020204" pitchFamily="34" charset="0"/>
              <a:buChar char="•"/>
            </a:pPr>
            <a:r>
              <a:rPr lang="zh-CN" altLang="en-US" sz="2000" dirty="0"/>
              <a:t>数据分流：如果锁定阈值大于或等于 100，则将网站包含在数据集A中。否则将该其包含在数据集B中。</a:t>
            </a:r>
            <a:endParaRPr lang="en-US" altLang="zh-CN" sz="2000" dirty="0"/>
          </a:p>
          <a:p>
            <a:pPr marL="285750" indent="-285750">
              <a:lnSpc>
                <a:spcPts val="3000"/>
              </a:lnSpc>
              <a:spcAft>
                <a:spcPts val="1200"/>
              </a:spcAft>
              <a:buFont typeface="Arial" panose="020B0604020202020204" pitchFamily="34" charset="0"/>
              <a:buChar char="•"/>
            </a:pPr>
            <a:r>
              <a:rPr lang="zh-CN" altLang="en-US" sz="2000" dirty="0"/>
              <a:t>进一步实验：数据集A仅执行登录间隔少于8秒的账户锁定阈值测试。在数据集B进行登录间隔itvl = [16s，32s，64s，128s，256s，512s，1024s]的账户锁定阈值测试和计数机制测试。</a:t>
            </a:r>
          </a:p>
        </p:txBody>
      </p:sp>
    </p:spTree>
    <p:extLst>
      <p:ext uri="{BB962C8B-B14F-4D97-AF65-F5344CB8AC3E}">
        <p14:creationId xmlns:p14="http://schemas.microsoft.com/office/powerpoint/2010/main" val="4014299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22C77B-DF95-5445-80E7-5F86803E72B6}"/>
              </a:ext>
            </a:extLst>
          </p:cNvPr>
          <p:cNvSpPr>
            <a:spLocks noGrp="1"/>
          </p:cNvSpPr>
          <p:nvPr>
            <p:ph type="title"/>
          </p:nvPr>
        </p:nvSpPr>
        <p:spPr>
          <a:xfrm>
            <a:off x="606490" y="609600"/>
            <a:ext cx="10880640" cy="1257300"/>
          </a:xfrm>
        </p:spPr>
        <p:txBody>
          <a:bodyPr>
            <a:normAutofit/>
          </a:bodyPr>
          <a:lstStyle/>
          <a:p>
            <a:r>
              <a:rPr kumimoji="1" lang="zh-CN" altLang="en-US" sz="3000" dirty="0"/>
              <a:t>限制或锁定账户和登录间隔、登陆次数的关系（锁定阈值测试）</a:t>
            </a:r>
          </a:p>
        </p:txBody>
      </p:sp>
      <p:pic>
        <p:nvPicPr>
          <p:cNvPr id="4" name="图片 3">
            <a:extLst>
              <a:ext uri="{FF2B5EF4-FFF2-40B4-BE49-F238E27FC236}">
                <a16:creationId xmlns:a16="http://schemas.microsoft.com/office/drawing/2014/main" id="{851876DD-95E4-D04B-9174-851F4C86FD5C}"/>
              </a:ext>
            </a:extLst>
          </p:cNvPr>
          <p:cNvPicPr>
            <a:picLocks noChangeAspect="1"/>
          </p:cNvPicPr>
          <p:nvPr/>
        </p:nvPicPr>
        <p:blipFill>
          <a:blip r:embed="rId2"/>
          <a:stretch>
            <a:fillRect/>
          </a:stretch>
        </p:blipFill>
        <p:spPr>
          <a:xfrm>
            <a:off x="1202359" y="2426805"/>
            <a:ext cx="3797300" cy="2895600"/>
          </a:xfrm>
          <a:prstGeom prst="rect">
            <a:avLst/>
          </a:prstGeom>
        </p:spPr>
      </p:pic>
      <p:sp>
        <p:nvSpPr>
          <p:cNvPr id="5" name="矩形 4">
            <a:extLst>
              <a:ext uri="{FF2B5EF4-FFF2-40B4-BE49-F238E27FC236}">
                <a16:creationId xmlns:a16="http://schemas.microsoft.com/office/drawing/2014/main" id="{03B581CA-E2A5-054A-8874-323109DF5992}"/>
              </a:ext>
            </a:extLst>
          </p:cNvPr>
          <p:cNvSpPr/>
          <p:nvPr/>
        </p:nvSpPr>
        <p:spPr>
          <a:xfrm>
            <a:off x="5367130" y="2194892"/>
            <a:ext cx="6120000" cy="4053508"/>
          </a:xfrm>
          <a:prstGeom prst="rect">
            <a:avLst/>
          </a:prstGeom>
        </p:spPr>
        <p:txBody>
          <a:bodyPr>
            <a:noAutofit/>
          </a:bodyPr>
          <a:lstStyle/>
          <a:p>
            <a:pPr marL="285750" indent="-285750">
              <a:lnSpc>
                <a:spcPts val="3500"/>
              </a:lnSpc>
              <a:spcAft>
                <a:spcPts val="1200"/>
              </a:spcAft>
              <a:buFont typeface="Arial" panose="020B0604020202020204" pitchFamily="34" charset="0"/>
              <a:buChar char="•"/>
            </a:pPr>
            <a:r>
              <a:rPr lang="zh-CN" altLang="en-US" sz="2000" dirty="0"/>
              <a:t>当itvl = 8s时，大约63％的网站的阈值小于20。</a:t>
            </a:r>
            <a:endParaRPr lang="en-US" altLang="zh-CN" sz="2000" dirty="0"/>
          </a:p>
          <a:p>
            <a:pPr marL="285750" indent="-285750">
              <a:lnSpc>
                <a:spcPts val="3000"/>
              </a:lnSpc>
              <a:spcAft>
                <a:spcPts val="1200"/>
              </a:spcAft>
              <a:buFont typeface="Arial" panose="020B0604020202020204" pitchFamily="34" charset="0"/>
              <a:buChar char="•"/>
            </a:pPr>
            <a:r>
              <a:rPr lang="zh-CN" altLang="en-US" sz="2000" dirty="0"/>
              <a:t>当</a:t>
            </a:r>
            <a:r>
              <a:rPr lang="en-US" altLang="zh-CN" sz="2000" dirty="0" err="1"/>
              <a:t>itvl</a:t>
            </a:r>
            <a:r>
              <a:rPr lang="en-US" altLang="zh-CN" sz="2000" dirty="0"/>
              <a:t> = 128s</a:t>
            </a:r>
            <a:r>
              <a:rPr lang="zh-CN" altLang="en-US" sz="2000" dirty="0"/>
              <a:t>时，网站的</a:t>
            </a:r>
            <a:r>
              <a:rPr lang="en-US" altLang="zh-CN" sz="2000" dirty="0"/>
              <a:t>50</a:t>
            </a:r>
            <a:r>
              <a:rPr lang="zh-CN" altLang="en-US" sz="2000" dirty="0"/>
              <a:t>％的阈值大于</a:t>
            </a:r>
            <a:r>
              <a:rPr lang="en-US" altLang="zh-CN" sz="2000" dirty="0"/>
              <a:t>20</a:t>
            </a:r>
            <a:r>
              <a:rPr lang="zh-CN" altLang="en-US" sz="2000" dirty="0"/>
              <a:t>，超过46％的网站的阈值超过100（测试的最大阈值）。</a:t>
            </a:r>
            <a:endParaRPr lang="en-US" altLang="zh-CN" sz="2000" dirty="0"/>
          </a:p>
          <a:p>
            <a:pPr marL="285750" indent="-285750">
              <a:lnSpc>
                <a:spcPts val="3000"/>
              </a:lnSpc>
              <a:spcAft>
                <a:spcPts val="1200"/>
              </a:spcAft>
              <a:buFont typeface="Arial" panose="020B0604020202020204" pitchFamily="34" charset="0"/>
              <a:buChar char="•"/>
            </a:pPr>
            <a:r>
              <a:rPr lang="zh-CN" altLang="en-US" sz="2000" dirty="0"/>
              <a:t>当itvl = 1024s（大约17分钟）时，大约60％的网站的阈值超过100。这意味着60％的网站不会阻止每小时3.52（= 3600/1024）次的登录率。</a:t>
            </a:r>
            <a:endParaRPr lang="en-US" altLang="zh-CN" sz="2000" dirty="0"/>
          </a:p>
          <a:p>
            <a:pPr marL="285750" indent="-285750">
              <a:lnSpc>
                <a:spcPts val="3000"/>
              </a:lnSpc>
              <a:spcAft>
                <a:spcPts val="1200"/>
              </a:spcAft>
              <a:buFont typeface="Arial" panose="020B0604020202020204" pitchFamily="34" charset="0"/>
              <a:buChar char="•"/>
            </a:pPr>
            <a:r>
              <a:rPr lang="zh-CN" altLang="en-US" sz="2000" dirty="0"/>
              <a:t>当登录间隔增大时，限制或锁定用户所需的登录阈值也将增大。</a:t>
            </a:r>
          </a:p>
          <a:p>
            <a:endParaRPr lang="zh-CN" altLang="en-US" sz="2000" dirty="0"/>
          </a:p>
        </p:txBody>
      </p:sp>
    </p:spTree>
    <p:extLst>
      <p:ext uri="{BB962C8B-B14F-4D97-AF65-F5344CB8AC3E}">
        <p14:creationId xmlns:p14="http://schemas.microsoft.com/office/powerpoint/2010/main" val="452262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BD5433C-DE8F-E840-9CEF-294D0D944BAE}"/>
              </a:ext>
            </a:extLst>
          </p:cNvPr>
          <p:cNvSpPr/>
          <p:nvPr/>
        </p:nvSpPr>
        <p:spPr>
          <a:xfrm>
            <a:off x="1359727" y="4425973"/>
            <a:ext cx="9472546" cy="2066123"/>
          </a:xfrm>
          <a:prstGeom prst="rect">
            <a:avLst/>
          </a:prstGeom>
        </p:spPr>
        <p:txBody>
          <a:bodyPr>
            <a:noAutofit/>
          </a:bodyPr>
          <a:lstStyle/>
          <a:p>
            <a:pPr marL="285750" indent="-285750">
              <a:lnSpc>
                <a:spcPts val="3500"/>
              </a:lnSpc>
              <a:spcAft>
                <a:spcPts val="1200"/>
              </a:spcAft>
              <a:buFont typeface="Arial" panose="020B0604020202020204" pitchFamily="34" charset="0"/>
              <a:buChar char="•"/>
            </a:pPr>
            <a:r>
              <a:rPr lang="zh-CN" altLang="en-US" sz="2000" dirty="0"/>
              <a:t>锁定阈值随登录间隔的增大而增大：itvl = 8s时，将近80个网站将登录尝试限制为10次；itvl = 1024s时，只有43个网站仍将登录尝试限制为10。</a:t>
            </a:r>
            <a:endParaRPr lang="en-US" altLang="zh-CN" sz="2000" dirty="0"/>
          </a:p>
          <a:p>
            <a:pPr marL="285750" indent="-285750">
              <a:lnSpc>
                <a:spcPts val="3500"/>
              </a:lnSpc>
              <a:spcAft>
                <a:spcPts val="1200"/>
              </a:spcAft>
              <a:buFont typeface="Arial" panose="020B0604020202020204" pitchFamily="34" charset="0"/>
              <a:buChar char="•"/>
            </a:pPr>
            <a:r>
              <a:rPr lang="zh-CN" altLang="en-US" sz="2000" dirty="0"/>
              <a:t>当itvl设置为1024（如图c所示）时，攻击者可以对其中的</a:t>
            </a:r>
            <a:r>
              <a:rPr lang="en-US" altLang="zh-CN" sz="2000" dirty="0"/>
              <a:t>112</a:t>
            </a:r>
            <a:r>
              <a:rPr lang="zh-CN" altLang="en-US" sz="2000" dirty="0"/>
              <a:t>个网站进行100次登录尝试而不会遇到速率限制，比图b所示的网站多了49个。</a:t>
            </a:r>
            <a:endParaRPr lang="en-US" altLang="zh-CN" sz="2000" dirty="0"/>
          </a:p>
        </p:txBody>
      </p:sp>
      <p:pic>
        <p:nvPicPr>
          <p:cNvPr id="9" name="图片 8">
            <a:extLst>
              <a:ext uri="{FF2B5EF4-FFF2-40B4-BE49-F238E27FC236}">
                <a16:creationId xmlns:a16="http://schemas.microsoft.com/office/drawing/2014/main" id="{66A02A3B-2DDD-0247-88CF-A727B6D2A599}"/>
              </a:ext>
            </a:extLst>
          </p:cNvPr>
          <p:cNvPicPr>
            <a:picLocks noChangeAspect="1"/>
          </p:cNvPicPr>
          <p:nvPr/>
        </p:nvPicPr>
        <p:blipFill>
          <a:blip r:embed="rId2"/>
          <a:stretch>
            <a:fillRect/>
          </a:stretch>
        </p:blipFill>
        <p:spPr>
          <a:xfrm>
            <a:off x="2734738" y="1450768"/>
            <a:ext cx="3573297" cy="2781895"/>
          </a:xfrm>
          <a:prstGeom prst="rect">
            <a:avLst/>
          </a:prstGeom>
        </p:spPr>
      </p:pic>
      <p:pic>
        <p:nvPicPr>
          <p:cNvPr id="10" name="图片 9">
            <a:extLst>
              <a:ext uri="{FF2B5EF4-FFF2-40B4-BE49-F238E27FC236}">
                <a16:creationId xmlns:a16="http://schemas.microsoft.com/office/drawing/2014/main" id="{DE5F1E3E-9871-7E4A-8F46-225F7E72CF75}"/>
              </a:ext>
            </a:extLst>
          </p:cNvPr>
          <p:cNvPicPr>
            <a:picLocks noChangeAspect="1"/>
          </p:cNvPicPr>
          <p:nvPr/>
        </p:nvPicPr>
        <p:blipFill>
          <a:blip r:embed="rId3"/>
          <a:stretch>
            <a:fillRect/>
          </a:stretch>
        </p:blipFill>
        <p:spPr>
          <a:xfrm>
            <a:off x="6308034" y="1450768"/>
            <a:ext cx="3282635" cy="2781894"/>
          </a:xfrm>
          <a:prstGeom prst="rect">
            <a:avLst/>
          </a:prstGeom>
        </p:spPr>
      </p:pic>
      <p:sp>
        <p:nvSpPr>
          <p:cNvPr id="11" name="标题 1">
            <a:extLst>
              <a:ext uri="{FF2B5EF4-FFF2-40B4-BE49-F238E27FC236}">
                <a16:creationId xmlns:a16="http://schemas.microsoft.com/office/drawing/2014/main" id="{EE986D1C-E770-F44F-B64D-0A2898D2959C}"/>
              </a:ext>
            </a:extLst>
          </p:cNvPr>
          <p:cNvSpPr>
            <a:spLocks noGrp="1"/>
          </p:cNvSpPr>
          <p:nvPr>
            <p:ph type="title"/>
          </p:nvPr>
        </p:nvSpPr>
        <p:spPr>
          <a:xfrm>
            <a:off x="655680" y="310322"/>
            <a:ext cx="10880640" cy="1257300"/>
          </a:xfrm>
        </p:spPr>
        <p:txBody>
          <a:bodyPr>
            <a:normAutofit/>
          </a:bodyPr>
          <a:lstStyle/>
          <a:p>
            <a:r>
              <a:rPr kumimoji="1" lang="zh-CN" altLang="en-US" sz="3000" dirty="0"/>
              <a:t>限制或锁定账户和登录间隔、登陆次数的关系（锁定阈值测试）</a:t>
            </a:r>
          </a:p>
        </p:txBody>
      </p:sp>
    </p:spTree>
    <p:extLst>
      <p:ext uri="{BB962C8B-B14F-4D97-AF65-F5344CB8AC3E}">
        <p14:creationId xmlns:p14="http://schemas.microsoft.com/office/powerpoint/2010/main" val="3575630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BD5433C-DE8F-E840-9CEF-294D0D944BAE}"/>
              </a:ext>
            </a:extLst>
          </p:cNvPr>
          <p:cNvSpPr/>
          <p:nvPr/>
        </p:nvSpPr>
        <p:spPr>
          <a:xfrm>
            <a:off x="5234609" y="1992246"/>
            <a:ext cx="6096000" cy="3330976"/>
          </a:xfrm>
          <a:prstGeom prst="rect">
            <a:avLst/>
          </a:prstGeom>
        </p:spPr>
        <p:txBody>
          <a:bodyPr>
            <a:noAutofit/>
          </a:bodyPr>
          <a:lstStyle/>
          <a:p>
            <a:pPr marL="285750" indent="-285750">
              <a:lnSpc>
                <a:spcPts val="3500"/>
              </a:lnSpc>
              <a:spcAft>
                <a:spcPts val="1200"/>
              </a:spcAft>
              <a:buFont typeface="Arial" panose="020B0604020202020204" pitchFamily="34" charset="0"/>
              <a:buChar char="•"/>
            </a:pPr>
            <a:r>
              <a:rPr lang="zh-CN" altLang="en-US" sz="2000" dirty="0"/>
              <a:t>我们特别研究了这49个通过增大登录间隔就可不再被阻止登录的网站，以找出网站停止阻止重复登录的时间间隔，即过渡间隔。</a:t>
            </a:r>
            <a:endParaRPr lang="en-US" altLang="zh-CN" sz="2000" dirty="0"/>
          </a:p>
          <a:p>
            <a:pPr marL="285750" indent="-285750">
              <a:lnSpc>
                <a:spcPts val="3500"/>
              </a:lnSpc>
              <a:spcAft>
                <a:spcPts val="1200"/>
              </a:spcAft>
              <a:buFont typeface="Arial" panose="020B0604020202020204" pitchFamily="34" charset="0"/>
              <a:buChar char="•"/>
            </a:pPr>
            <a:r>
              <a:rPr lang="zh-CN" altLang="en-US" sz="2000" dirty="0"/>
              <a:t>这49个网站的最大允许登录率如图e所示。从图中可以看出，</a:t>
            </a:r>
            <a:r>
              <a:rPr lang="en-US" altLang="zh-CN" sz="2000" dirty="0"/>
              <a:t>3</a:t>
            </a:r>
            <a:r>
              <a:rPr lang="zh-CN" altLang="en-US" sz="2000" dirty="0"/>
              <a:t>个网站的过渡间隔介于8到16秒之间； 8个网站的转换间隔介于64到128秒之间；只有9个网站的过渡间隔大于512秒。</a:t>
            </a:r>
          </a:p>
        </p:txBody>
      </p:sp>
      <p:pic>
        <p:nvPicPr>
          <p:cNvPr id="4" name="图片 3">
            <a:extLst>
              <a:ext uri="{FF2B5EF4-FFF2-40B4-BE49-F238E27FC236}">
                <a16:creationId xmlns:a16="http://schemas.microsoft.com/office/drawing/2014/main" id="{28110E99-B4B3-0D45-82F6-7894CB87BDBC}"/>
              </a:ext>
            </a:extLst>
          </p:cNvPr>
          <p:cNvPicPr>
            <a:picLocks noChangeAspect="1"/>
          </p:cNvPicPr>
          <p:nvPr/>
        </p:nvPicPr>
        <p:blipFill>
          <a:blip r:embed="rId2"/>
          <a:stretch>
            <a:fillRect/>
          </a:stretch>
        </p:blipFill>
        <p:spPr>
          <a:xfrm>
            <a:off x="861391" y="2076584"/>
            <a:ext cx="3994150" cy="3394346"/>
          </a:xfrm>
          <a:prstGeom prst="rect">
            <a:avLst/>
          </a:prstGeom>
        </p:spPr>
      </p:pic>
      <p:sp>
        <p:nvSpPr>
          <p:cNvPr id="7" name="标题 1">
            <a:extLst>
              <a:ext uri="{FF2B5EF4-FFF2-40B4-BE49-F238E27FC236}">
                <a16:creationId xmlns:a16="http://schemas.microsoft.com/office/drawing/2014/main" id="{DD5C9A8B-3051-E245-BBA5-53DCB22F6AE1}"/>
              </a:ext>
            </a:extLst>
          </p:cNvPr>
          <p:cNvSpPr txBox="1">
            <a:spLocks/>
          </p:cNvSpPr>
          <p:nvPr/>
        </p:nvSpPr>
        <p:spPr>
          <a:xfrm>
            <a:off x="655680" y="310322"/>
            <a:ext cx="10880640"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sz="3000" dirty="0"/>
              <a:t>限制或锁定账户和登录间隔、登陆次数的关系（锁定阈值测试）</a:t>
            </a:r>
          </a:p>
        </p:txBody>
      </p:sp>
    </p:spTree>
    <p:extLst>
      <p:ext uri="{BB962C8B-B14F-4D97-AF65-F5344CB8AC3E}">
        <p14:creationId xmlns:p14="http://schemas.microsoft.com/office/powerpoint/2010/main" val="183728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BD5433C-DE8F-E840-9CEF-294D0D944BAE}"/>
              </a:ext>
            </a:extLst>
          </p:cNvPr>
          <p:cNvSpPr/>
          <p:nvPr/>
        </p:nvSpPr>
        <p:spPr>
          <a:xfrm>
            <a:off x="5274366" y="1716291"/>
            <a:ext cx="6096000" cy="4831387"/>
          </a:xfrm>
          <a:prstGeom prst="rect">
            <a:avLst/>
          </a:prstGeom>
        </p:spPr>
        <p:txBody>
          <a:bodyPr>
            <a:noAutofit/>
          </a:bodyPr>
          <a:lstStyle/>
          <a:p>
            <a:pPr marL="285750" indent="-285750">
              <a:lnSpc>
                <a:spcPts val="3500"/>
              </a:lnSpc>
              <a:spcAft>
                <a:spcPts val="1200"/>
              </a:spcAft>
              <a:buFont typeface="Arial" panose="020B0604020202020204" pitchFamily="34" charset="0"/>
              <a:buChar char="•"/>
            </a:pPr>
            <a:r>
              <a:rPr lang="zh-CN" altLang="en-US" sz="2000" dirty="0"/>
              <a:t>对没有采用适当的用户锁定登录间隔的网站组成的数据集</a:t>
            </a:r>
            <a:r>
              <a:rPr lang="en-US" altLang="zh-CN" sz="2000" dirty="0"/>
              <a:t>A</a:t>
            </a:r>
            <a:r>
              <a:rPr lang="zh-CN" altLang="en-US" sz="2000" dirty="0"/>
              <a:t>的过渡时间间隔。</a:t>
            </a:r>
            <a:endParaRPr lang="en-US" altLang="zh-CN" sz="2000" dirty="0"/>
          </a:p>
          <a:p>
            <a:pPr marL="285750" indent="-285750">
              <a:lnSpc>
                <a:spcPts val="3500"/>
              </a:lnSpc>
              <a:spcAft>
                <a:spcPts val="1200"/>
              </a:spcAft>
              <a:buFont typeface="Arial" panose="020B0604020202020204" pitchFamily="34" charset="0"/>
              <a:buChar char="•"/>
            </a:pPr>
            <a:r>
              <a:rPr lang="zh-CN" altLang="en-US" sz="2000" dirty="0"/>
              <a:t>实验显示其中大多数网站的过渡间隔是由于网络延迟而不是网站限流而高于零。 其中一些网站确实提供了</a:t>
            </a:r>
            <a:r>
              <a:rPr lang="en-US" altLang="zh-CN" sz="2000" dirty="0"/>
              <a:t>CAPTCHA</a:t>
            </a:r>
            <a:r>
              <a:rPr lang="zh-CN" altLang="en-US" sz="2000" dirty="0"/>
              <a:t>或锁定帐户的方案，防止攻击者以短登录间隔实施密码猜测攻击。 </a:t>
            </a:r>
            <a:endParaRPr lang="en-US" altLang="zh-CN" sz="2000" dirty="0"/>
          </a:p>
          <a:p>
            <a:pPr marL="285750" indent="-285750">
              <a:lnSpc>
                <a:spcPts val="3500"/>
              </a:lnSpc>
              <a:spcAft>
                <a:spcPts val="1200"/>
              </a:spcAft>
              <a:buFont typeface="Arial" panose="020B0604020202020204" pitchFamily="34" charset="0"/>
              <a:buChar char="•"/>
            </a:pPr>
            <a:r>
              <a:rPr lang="zh-CN" altLang="en-US" sz="2000" dirty="0"/>
              <a:t>实验结果如图</a:t>
            </a:r>
            <a:r>
              <a:rPr lang="en-US" altLang="zh-CN" sz="2000" dirty="0"/>
              <a:t>d</a:t>
            </a:r>
            <a:r>
              <a:rPr lang="zh-CN" altLang="en-US" sz="2000" dirty="0"/>
              <a:t>所示，</a:t>
            </a:r>
            <a:r>
              <a:rPr lang="en-US" altLang="zh-CN" sz="2000" dirty="0"/>
              <a:t>63</a:t>
            </a:r>
            <a:r>
              <a:rPr lang="zh-CN" altLang="en-US" sz="2000" dirty="0"/>
              <a:t>个网站中有</a:t>
            </a:r>
            <a:r>
              <a:rPr lang="en-US" altLang="zh-CN" sz="2000" dirty="0"/>
              <a:t>20</a:t>
            </a:r>
            <a:r>
              <a:rPr lang="zh-CN" altLang="en-US" sz="2000" dirty="0"/>
              <a:t>个（占</a:t>
            </a:r>
            <a:r>
              <a:rPr lang="en-US" altLang="zh-CN" sz="2000" dirty="0"/>
              <a:t>32</a:t>
            </a:r>
            <a:r>
              <a:rPr lang="zh-CN" altLang="en-US" sz="2000" dirty="0"/>
              <a:t>％）允许登录间隔为</a:t>
            </a:r>
            <a:r>
              <a:rPr lang="en-US" altLang="zh-CN" sz="2000" dirty="0"/>
              <a:t>1</a:t>
            </a:r>
            <a:r>
              <a:rPr lang="zh-CN" altLang="en-US" sz="2000" dirty="0"/>
              <a:t>到</a:t>
            </a:r>
            <a:r>
              <a:rPr lang="en-US" altLang="zh-CN" sz="2000" dirty="0"/>
              <a:t>2</a:t>
            </a:r>
            <a:r>
              <a:rPr lang="zh-CN" altLang="en-US" sz="2000" dirty="0"/>
              <a:t>秒，有</a:t>
            </a:r>
            <a:r>
              <a:rPr lang="en-US" altLang="zh-CN" sz="2000" dirty="0"/>
              <a:t>6</a:t>
            </a:r>
            <a:r>
              <a:rPr lang="zh-CN" altLang="en-US" sz="2000" dirty="0"/>
              <a:t>个网站甚至允许间隔不到</a:t>
            </a:r>
            <a:r>
              <a:rPr lang="en-US" altLang="zh-CN" sz="2000" dirty="0"/>
              <a:t>1</a:t>
            </a:r>
            <a:r>
              <a:rPr lang="zh-CN" altLang="en-US" sz="2000" dirty="0"/>
              <a:t>秒。</a:t>
            </a:r>
          </a:p>
        </p:txBody>
      </p:sp>
      <p:pic>
        <p:nvPicPr>
          <p:cNvPr id="5" name="图片 4">
            <a:extLst>
              <a:ext uri="{FF2B5EF4-FFF2-40B4-BE49-F238E27FC236}">
                <a16:creationId xmlns:a16="http://schemas.microsoft.com/office/drawing/2014/main" id="{699558F6-7FA4-6E4A-81CB-17976BE80211}"/>
              </a:ext>
            </a:extLst>
          </p:cNvPr>
          <p:cNvPicPr>
            <a:picLocks noChangeAspect="1"/>
          </p:cNvPicPr>
          <p:nvPr/>
        </p:nvPicPr>
        <p:blipFill>
          <a:blip r:embed="rId2"/>
          <a:stretch>
            <a:fillRect/>
          </a:stretch>
        </p:blipFill>
        <p:spPr>
          <a:xfrm>
            <a:off x="655680" y="1972918"/>
            <a:ext cx="4362163" cy="3632752"/>
          </a:xfrm>
          <a:prstGeom prst="rect">
            <a:avLst/>
          </a:prstGeom>
        </p:spPr>
      </p:pic>
      <p:sp>
        <p:nvSpPr>
          <p:cNvPr id="7" name="标题 1">
            <a:extLst>
              <a:ext uri="{FF2B5EF4-FFF2-40B4-BE49-F238E27FC236}">
                <a16:creationId xmlns:a16="http://schemas.microsoft.com/office/drawing/2014/main" id="{F0A0F443-AF00-EF43-B19F-956CDFF6F56D}"/>
              </a:ext>
            </a:extLst>
          </p:cNvPr>
          <p:cNvSpPr txBox="1">
            <a:spLocks/>
          </p:cNvSpPr>
          <p:nvPr/>
        </p:nvSpPr>
        <p:spPr>
          <a:xfrm>
            <a:off x="655680" y="310322"/>
            <a:ext cx="10880640"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sz="3000" dirty="0"/>
              <a:t>限制或锁定账户和登录间隔、登陆次数的关系（锁定阈值测试）</a:t>
            </a:r>
          </a:p>
        </p:txBody>
      </p:sp>
    </p:spTree>
    <p:extLst>
      <p:ext uri="{BB962C8B-B14F-4D97-AF65-F5344CB8AC3E}">
        <p14:creationId xmlns:p14="http://schemas.microsoft.com/office/powerpoint/2010/main" val="1417298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22C77B-DF95-5445-80E7-5F86803E72B6}"/>
              </a:ext>
            </a:extLst>
          </p:cNvPr>
          <p:cNvSpPr>
            <a:spLocks noGrp="1"/>
          </p:cNvSpPr>
          <p:nvPr>
            <p:ph type="title"/>
          </p:nvPr>
        </p:nvSpPr>
        <p:spPr>
          <a:xfrm>
            <a:off x="913795" y="295117"/>
            <a:ext cx="10353762" cy="1257300"/>
          </a:xfrm>
        </p:spPr>
        <p:txBody>
          <a:bodyPr>
            <a:normAutofit/>
          </a:bodyPr>
          <a:lstStyle/>
          <a:p>
            <a:r>
              <a:rPr kumimoji="1" lang="zh-CN" altLang="en-US" sz="3000" dirty="0"/>
              <a:t>网站判断是否同一用户的影响因素（计数机制测试）</a:t>
            </a:r>
          </a:p>
        </p:txBody>
      </p:sp>
      <p:sp>
        <p:nvSpPr>
          <p:cNvPr id="3" name="矩形 2">
            <a:extLst>
              <a:ext uri="{FF2B5EF4-FFF2-40B4-BE49-F238E27FC236}">
                <a16:creationId xmlns:a16="http://schemas.microsoft.com/office/drawing/2014/main" id="{1BD5433C-DE8F-E840-9CEF-294D0D944BAE}"/>
              </a:ext>
            </a:extLst>
          </p:cNvPr>
          <p:cNvSpPr/>
          <p:nvPr/>
        </p:nvSpPr>
        <p:spPr>
          <a:xfrm>
            <a:off x="5016002" y="2847117"/>
            <a:ext cx="6433875" cy="3484865"/>
          </a:xfrm>
          <a:prstGeom prst="rect">
            <a:avLst/>
          </a:prstGeom>
        </p:spPr>
        <p:txBody>
          <a:bodyPr>
            <a:noAutofit/>
          </a:bodyPr>
          <a:lstStyle/>
          <a:p>
            <a:pPr marL="285750" indent="-285750">
              <a:lnSpc>
                <a:spcPts val="3500"/>
              </a:lnSpc>
              <a:spcAft>
                <a:spcPts val="1200"/>
              </a:spcAft>
              <a:buFont typeface="Arial" panose="020B0604020202020204" pitchFamily="34" charset="0"/>
              <a:buChar char="•"/>
            </a:pPr>
            <a:r>
              <a:rPr lang="zh-CN" altLang="en-US" sz="2000" dirty="0"/>
              <a:t>如果仅更改一个变量，</a:t>
            </a:r>
            <a:r>
              <a:rPr lang="zh-CN" altLang="en-US" sz="2000"/>
              <a:t>更改账号</a:t>
            </a:r>
            <a:r>
              <a:rPr lang="en-US" altLang="zh-CN" sz="2000" dirty="0"/>
              <a:t>acct</a:t>
            </a:r>
            <a:r>
              <a:rPr lang="zh-CN" altLang="en-US" sz="2000" dirty="0"/>
              <a:t>（</a:t>
            </a:r>
            <a:r>
              <a:rPr lang="zh-CN" altLang="en-US" sz="2000"/>
              <a:t>即（</a:t>
            </a:r>
            <a:r>
              <a:rPr lang="en-US" altLang="zh-CN" sz="2000"/>
              <a:t>1</a:t>
            </a:r>
            <a:r>
              <a:rPr lang="zh-CN" altLang="en-US" sz="2000"/>
              <a:t>，</a:t>
            </a:r>
            <a:r>
              <a:rPr lang="en-US" altLang="zh-CN" sz="2000"/>
              <a:t>0</a:t>
            </a:r>
            <a:r>
              <a:rPr lang="zh-CN" altLang="en-US" sz="2000"/>
              <a:t>，</a:t>
            </a:r>
            <a:r>
              <a:rPr lang="en-US" altLang="zh-CN" sz="2000" dirty="0"/>
              <a:t>0</a:t>
            </a:r>
            <a:r>
              <a:rPr lang="zh-CN" altLang="en-US" sz="2000" dirty="0"/>
              <a:t>））是最有效的方法，因为它</a:t>
            </a:r>
            <a:r>
              <a:rPr lang="zh-CN" altLang="en-US" sz="2000"/>
              <a:t>适用于</a:t>
            </a:r>
            <a:r>
              <a:rPr lang="en-US" altLang="zh-CN" sz="2000" dirty="0"/>
              <a:t>119</a:t>
            </a:r>
            <a:r>
              <a:rPr lang="zh-CN" altLang="en-US" sz="2000" dirty="0"/>
              <a:t>个网站</a:t>
            </a:r>
            <a:r>
              <a:rPr lang="zh-CN" altLang="en-US" sz="2000"/>
              <a:t>中的</a:t>
            </a:r>
            <a:r>
              <a:rPr lang="en-US" altLang="zh-CN" sz="2000" dirty="0"/>
              <a:t>84</a:t>
            </a:r>
            <a:r>
              <a:rPr lang="zh-CN" altLang="en-US" sz="2000" dirty="0"/>
              <a:t>个，即这些网站可通过更换账号刷新</a:t>
            </a:r>
            <a:r>
              <a:rPr lang="zh-CN" altLang="en-US" sz="2000"/>
              <a:t>计数器。</a:t>
            </a:r>
            <a:endParaRPr lang="en-US" altLang="zh-CN" sz="2000" dirty="0"/>
          </a:p>
          <a:p>
            <a:pPr marL="285750" indent="-285750">
              <a:lnSpc>
                <a:spcPts val="3500"/>
              </a:lnSpc>
              <a:spcAft>
                <a:spcPts val="1200"/>
              </a:spcAft>
              <a:buFont typeface="Arial" panose="020B0604020202020204" pitchFamily="34" charset="0"/>
              <a:buChar char="•"/>
            </a:pPr>
            <a:r>
              <a:rPr lang="zh-CN" altLang="en-US" sz="2000" dirty="0"/>
              <a:t>仅</a:t>
            </a:r>
            <a:r>
              <a:rPr lang="zh-CN" altLang="en-US" sz="2000"/>
              <a:t>更改客户端</a:t>
            </a:r>
            <a:r>
              <a:rPr lang="en-US" altLang="zh-CN" sz="2000"/>
              <a:t>IP</a:t>
            </a:r>
            <a:r>
              <a:rPr lang="zh-CN" altLang="en-US" sz="2000"/>
              <a:t>地址</a:t>
            </a:r>
            <a:r>
              <a:rPr lang="en-US" altLang="zh-CN" sz="2000" dirty="0" err="1"/>
              <a:t>cip</a:t>
            </a:r>
            <a:r>
              <a:rPr lang="zh-CN" altLang="en-US" sz="2000" dirty="0"/>
              <a:t>时，适用于</a:t>
            </a:r>
            <a:r>
              <a:rPr lang="zh-CN" altLang="en-US" sz="2000"/>
              <a:t>其中的</a:t>
            </a:r>
            <a:r>
              <a:rPr lang="en-US" altLang="zh-CN" sz="2000" dirty="0"/>
              <a:t>39</a:t>
            </a:r>
            <a:r>
              <a:rPr lang="zh-CN" altLang="en-US" sz="2000" dirty="0"/>
              <a:t>个网站。即这些</a:t>
            </a:r>
            <a:r>
              <a:rPr lang="zh-CN" altLang="en-US" sz="2000"/>
              <a:t>网站通过</a:t>
            </a:r>
            <a:r>
              <a:rPr lang="en-US" altLang="zh-CN" sz="2000" dirty="0"/>
              <a:t>Ip</a:t>
            </a:r>
            <a:r>
              <a:rPr lang="zh-CN" altLang="en-US" sz="2000" dirty="0"/>
              <a:t>地址来跟踪</a:t>
            </a:r>
            <a:r>
              <a:rPr lang="zh-CN" altLang="en-US" sz="2000"/>
              <a:t>用户。</a:t>
            </a:r>
            <a:endParaRPr lang="en-US" altLang="zh-CN" sz="2000" dirty="0"/>
          </a:p>
          <a:p>
            <a:pPr marL="285750" indent="-285750">
              <a:lnSpc>
                <a:spcPts val="3500"/>
              </a:lnSpc>
              <a:spcAft>
                <a:spcPts val="1200"/>
              </a:spcAft>
              <a:buFont typeface="Arial" panose="020B0604020202020204" pitchFamily="34" charset="0"/>
              <a:buChar char="•"/>
            </a:pPr>
            <a:r>
              <a:rPr lang="zh-CN" altLang="en-US" sz="2000" dirty="0"/>
              <a:t>值得关注的是</a:t>
            </a:r>
            <a:r>
              <a:rPr lang="zh-CN" altLang="en-US" sz="2000"/>
              <a:t>，有</a:t>
            </a:r>
            <a:r>
              <a:rPr lang="en-US" altLang="zh-CN" sz="2000" dirty="0"/>
              <a:t>3</a:t>
            </a:r>
            <a:r>
              <a:rPr lang="zh-CN" altLang="en-US" sz="2000" dirty="0"/>
              <a:t>个网站仅通过</a:t>
            </a:r>
            <a:r>
              <a:rPr lang="zh-CN" altLang="en-US" sz="2000"/>
              <a:t>清理浏览器</a:t>
            </a:r>
            <a:r>
              <a:rPr lang="en-US" altLang="zh-CN" sz="2000" dirty="0"/>
              <a:t>cookie</a:t>
            </a:r>
            <a:r>
              <a:rPr lang="zh-CN" altLang="en-US" sz="2000" dirty="0"/>
              <a:t>可刷新计数器规避限速机制。</a:t>
            </a:r>
          </a:p>
        </p:txBody>
      </p:sp>
      <p:pic>
        <p:nvPicPr>
          <p:cNvPr id="4" name="图片 3">
            <a:extLst>
              <a:ext uri="{FF2B5EF4-FFF2-40B4-BE49-F238E27FC236}">
                <a16:creationId xmlns:a16="http://schemas.microsoft.com/office/drawing/2014/main" id="{3B15D3BB-3AC5-F14A-98B6-876E79D3F07D}"/>
              </a:ext>
            </a:extLst>
          </p:cNvPr>
          <p:cNvPicPr>
            <a:picLocks noChangeAspect="1"/>
          </p:cNvPicPr>
          <p:nvPr/>
        </p:nvPicPr>
        <p:blipFill>
          <a:blip r:embed="rId2"/>
          <a:stretch>
            <a:fillRect/>
          </a:stretch>
        </p:blipFill>
        <p:spPr>
          <a:xfrm>
            <a:off x="913795" y="3087902"/>
            <a:ext cx="3492500" cy="2959100"/>
          </a:xfrm>
          <a:prstGeom prst="rect">
            <a:avLst/>
          </a:prstGeom>
        </p:spPr>
      </p:pic>
      <p:sp>
        <p:nvSpPr>
          <p:cNvPr id="6" name="矩形 5">
            <a:extLst>
              <a:ext uri="{FF2B5EF4-FFF2-40B4-BE49-F238E27FC236}">
                <a16:creationId xmlns:a16="http://schemas.microsoft.com/office/drawing/2014/main" id="{5909CF88-520D-6E44-A2F1-F38545FE1CD7}"/>
              </a:ext>
            </a:extLst>
          </p:cNvPr>
          <p:cNvSpPr/>
          <p:nvPr/>
        </p:nvSpPr>
        <p:spPr>
          <a:xfrm>
            <a:off x="913795" y="1596612"/>
            <a:ext cx="9760281" cy="1535485"/>
          </a:xfrm>
          <a:prstGeom prst="rect">
            <a:avLst/>
          </a:prstGeom>
        </p:spPr>
        <p:txBody>
          <a:bodyPr>
            <a:noAutofit/>
          </a:bodyPr>
          <a:lstStyle/>
          <a:p>
            <a:pPr marL="285750" indent="-285750">
              <a:lnSpc>
                <a:spcPts val="3500"/>
              </a:lnSpc>
              <a:spcAft>
                <a:spcPts val="1200"/>
              </a:spcAft>
              <a:buFont typeface="Arial" panose="020B0604020202020204" pitchFamily="34" charset="0"/>
              <a:buChar char="•"/>
            </a:pPr>
            <a:r>
              <a:rPr lang="zh-CN" altLang="en-US" sz="2000" b="1" dirty="0"/>
              <a:t>可通过更改（acct， cip，cookie）中的一个或多个因素创建初始状态。</a:t>
            </a:r>
            <a:endParaRPr lang="en-US" altLang="zh-CN" sz="2000" b="1" dirty="0"/>
          </a:p>
          <a:p>
            <a:pPr marL="285750" indent="-285750">
              <a:lnSpc>
                <a:spcPts val="3500"/>
              </a:lnSpc>
              <a:spcAft>
                <a:spcPts val="1200"/>
              </a:spcAft>
              <a:buFont typeface="Arial" panose="020B0604020202020204" pitchFamily="34" charset="0"/>
              <a:buChar char="•"/>
            </a:pPr>
            <a:r>
              <a:rPr lang="en-US" altLang="zh-CN" sz="2000" b="1" dirty="0"/>
              <a:t>1</a:t>
            </a:r>
            <a:r>
              <a:rPr lang="zh-CN" altLang="en-US" sz="2000" b="1" dirty="0"/>
              <a:t>表示更改，</a:t>
            </a:r>
            <a:r>
              <a:rPr lang="en-US" altLang="zh-CN" sz="2000" b="1" dirty="0"/>
              <a:t>0</a:t>
            </a:r>
            <a:r>
              <a:rPr lang="zh-CN" altLang="en-US" sz="2000" b="1" dirty="0"/>
              <a:t>表示不变。</a:t>
            </a:r>
          </a:p>
        </p:txBody>
      </p:sp>
    </p:spTree>
    <p:extLst>
      <p:ext uri="{BB962C8B-B14F-4D97-AF65-F5344CB8AC3E}">
        <p14:creationId xmlns:p14="http://schemas.microsoft.com/office/powerpoint/2010/main" val="1899916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22C77B-DF95-5445-80E7-5F86803E72B6}"/>
              </a:ext>
            </a:extLst>
          </p:cNvPr>
          <p:cNvSpPr>
            <a:spLocks noGrp="1"/>
          </p:cNvSpPr>
          <p:nvPr>
            <p:ph type="title"/>
          </p:nvPr>
        </p:nvSpPr>
        <p:spPr>
          <a:xfrm>
            <a:off x="3612216" y="397565"/>
            <a:ext cx="4956918" cy="768626"/>
          </a:xfrm>
          <a:effectLst>
            <a:outerShdw blurRad="25400" dir="17880000">
              <a:srgbClr val="000000">
                <a:alpha val="46000"/>
              </a:srgbClr>
            </a:outerShdw>
          </a:effectLst>
        </p:spPr>
        <p:txBody>
          <a:bodyPr vert="horz" lIns="91440" tIns="45720" rIns="91440" bIns="45720" rtlCol="0" anchor="ctr">
            <a:normAutofit/>
          </a:bodyPr>
          <a:lstStyle/>
          <a:p>
            <a:r>
              <a:rPr kumimoji="1" lang="zh-CN" altLang="en-US" sz="3000" dirty="0"/>
              <a:t>上述实验结果分析</a:t>
            </a:r>
          </a:p>
        </p:txBody>
      </p:sp>
      <p:sp>
        <p:nvSpPr>
          <p:cNvPr id="5" name="矩形 4">
            <a:extLst>
              <a:ext uri="{FF2B5EF4-FFF2-40B4-BE49-F238E27FC236}">
                <a16:creationId xmlns:a16="http://schemas.microsoft.com/office/drawing/2014/main" id="{EF98F1DD-781A-8648-B771-DE2FCAA33BE9}"/>
              </a:ext>
            </a:extLst>
          </p:cNvPr>
          <p:cNvSpPr/>
          <p:nvPr/>
        </p:nvSpPr>
        <p:spPr>
          <a:xfrm>
            <a:off x="1105196" y="4446898"/>
            <a:ext cx="9970959" cy="2279407"/>
          </a:xfrm>
          <a:prstGeom prst="rect">
            <a:avLst/>
          </a:prstGeom>
        </p:spPr>
        <p:txBody>
          <a:bodyPr>
            <a:noAutofit/>
          </a:bodyPr>
          <a:lstStyle/>
          <a:p>
            <a:pPr marL="285750" indent="-285750">
              <a:lnSpc>
                <a:spcPts val="3500"/>
              </a:lnSpc>
              <a:spcAft>
                <a:spcPts val="1200"/>
              </a:spcAft>
              <a:buFont typeface="Arial" panose="020B0604020202020204" pitchFamily="34" charset="0"/>
              <a:buChar char="•"/>
            </a:pPr>
            <a:r>
              <a:rPr lang="zh-CN" altLang="en-US" sz="2000" dirty="0"/>
              <a:t>网站对在线密码破解攻击具有不同程度的弹性。对于某些网站，攻击者可以通过更改其请求间隔或</a:t>
            </a:r>
            <a:r>
              <a:rPr lang="en-US" altLang="zh-CN" sz="2000" dirty="0"/>
              <a:t>IP</a:t>
            </a:r>
            <a:r>
              <a:rPr lang="zh-CN" altLang="en-US" sz="2000" dirty="0"/>
              <a:t>地址或浏览器状态（例如</a:t>
            </a:r>
            <a:r>
              <a:rPr lang="en-US" altLang="zh-CN" sz="2000" dirty="0"/>
              <a:t>Cookie</a:t>
            </a:r>
            <a:r>
              <a:rPr lang="zh-CN" altLang="en-US" sz="2000" dirty="0"/>
              <a:t>）来绕过网站实施的计数机制。这些网站允许攻击者尝试无限次密码猜测且不会被限制，这些网站被归类为易受攻击的网站，相对而言其他网站有更强的防御措施，归类为低风险网站。</a:t>
            </a:r>
          </a:p>
        </p:txBody>
      </p:sp>
      <p:pic>
        <p:nvPicPr>
          <p:cNvPr id="4" name="图片 3">
            <a:extLst>
              <a:ext uri="{FF2B5EF4-FFF2-40B4-BE49-F238E27FC236}">
                <a16:creationId xmlns:a16="http://schemas.microsoft.com/office/drawing/2014/main" id="{D76373E8-8FF7-AB4C-82E9-00FFB593ED3A}"/>
              </a:ext>
            </a:extLst>
          </p:cNvPr>
          <p:cNvPicPr>
            <a:picLocks noChangeAspect="1"/>
          </p:cNvPicPr>
          <p:nvPr/>
        </p:nvPicPr>
        <p:blipFill>
          <a:blip r:embed="rId2"/>
          <a:stretch>
            <a:fillRect/>
          </a:stretch>
        </p:blipFill>
        <p:spPr>
          <a:xfrm>
            <a:off x="1359294" y="1525502"/>
            <a:ext cx="2124765" cy="212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4C8468EA-FF3A-EA40-99D7-FBAA160B7991}"/>
              </a:ext>
            </a:extLst>
          </p:cNvPr>
          <p:cNvPicPr>
            <a:picLocks noChangeAspect="1"/>
          </p:cNvPicPr>
          <p:nvPr/>
        </p:nvPicPr>
        <p:blipFill rotWithShape="1">
          <a:blip r:embed="rId3"/>
          <a:srcRect l="14632" t="9286" r="17829" b="5615"/>
          <a:stretch/>
        </p:blipFill>
        <p:spPr>
          <a:xfrm>
            <a:off x="4171623" y="1525501"/>
            <a:ext cx="3291865" cy="212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a:extLst>
              <a:ext uri="{FF2B5EF4-FFF2-40B4-BE49-F238E27FC236}">
                <a16:creationId xmlns:a16="http://schemas.microsoft.com/office/drawing/2014/main" id="{66471CF6-F1EA-DF49-8BF7-5160F2DCE659}"/>
              </a:ext>
            </a:extLst>
          </p:cNvPr>
          <p:cNvPicPr>
            <a:picLocks noChangeAspect="1"/>
          </p:cNvPicPr>
          <p:nvPr/>
        </p:nvPicPr>
        <p:blipFill>
          <a:blip r:embed="rId4"/>
          <a:stretch>
            <a:fillRect/>
          </a:stretch>
        </p:blipFill>
        <p:spPr>
          <a:xfrm>
            <a:off x="8151052" y="1525501"/>
            <a:ext cx="2830569" cy="212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文本框 7">
            <a:extLst>
              <a:ext uri="{FF2B5EF4-FFF2-40B4-BE49-F238E27FC236}">
                <a16:creationId xmlns:a16="http://schemas.microsoft.com/office/drawing/2014/main" id="{5529E2AC-FEA7-034D-8206-8F8B147F220B}"/>
              </a:ext>
            </a:extLst>
          </p:cNvPr>
          <p:cNvSpPr txBox="1"/>
          <p:nvPr/>
        </p:nvSpPr>
        <p:spPr>
          <a:xfrm>
            <a:off x="1359294" y="3838162"/>
            <a:ext cx="2006758" cy="369332"/>
          </a:xfrm>
          <a:prstGeom prst="rect">
            <a:avLst/>
          </a:prstGeom>
          <a:noFill/>
        </p:spPr>
        <p:txBody>
          <a:bodyPr wrap="square" rtlCol="0">
            <a:spAutoFit/>
          </a:bodyPr>
          <a:lstStyle/>
          <a:p>
            <a:pPr algn="ctr"/>
            <a:r>
              <a:rPr kumimoji="1" lang="zh-CN" altLang="en-US" dirty="0"/>
              <a:t>更改请求间隔</a:t>
            </a:r>
          </a:p>
        </p:txBody>
      </p:sp>
      <p:sp>
        <p:nvSpPr>
          <p:cNvPr id="9" name="文本框 8">
            <a:extLst>
              <a:ext uri="{FF2B5EF4-FFF2-40B4-BE49-F238E27FC236}">
                <a16:creationId xmlns:a16="http://schemas.microsoft.com/office/drawing/2014/main" id="{16314DCD-1117-9F4A-8EAD-CD7A82C1F434}"/>
              </a:ext>
            </a:extLst>
          </p:cNvPr>
          <p:cNvSpPr txBox="1"/>
          <p:nvPr/>
        </p:nvSpPr>
        <p:spPr>
          <a:xfrm>
            <a:off x="4814176" y="3838162"/>
            <a:ext cx="2006758" cy="369332"/>
          </a:xfrm>
          <a:prstGeom prst="rect">
            <a:avLst/>
          </a:prstGeom>
          <a:noFill/>
        </p:spPr>
        <p:txBody>
          <a:bodyPr wrap="square" rtlCol="0">
            <a:spAutoFit/>
          </a:bodyPr>
          <a:lstStyle/>
          <a:p>
            <a:pPr algn="ctr"/>
            <a:r>
              <a:rPr kumimoji="1" lang="zh-CN" altLang="en-US" dirty="0"/>
              <a:t>更改</a:t>
            </a:r>
            <a:r>
              <a:rPr kumimoji="1" lang="en-US" altLang="zh-CN" dirty="0"/>
              <a:t>Ip</a:t>
            </a:r>
            <a:r>
              <a:rPr kumimoji="1" lang="zh-CN" altLang="en-US" dirty="0"/>
              <a:t>地址</a:t>
            </a:r>
          </a:p>
        </p:txBody>
      </p:sp>
      <p:sp>
        <p:nvSpPr>
          <p:cNvPr id="10" name="文本框 9">
            <a:extLst>
              <a:ext uri="{FF2B5EF4-FFF2-40B4-BE49-F238E27FC236}">
                <a16:creationId xmlns:a16="http://schemas.microsoft.com/office/drawing/2014/main" id="{FCBE58F4-3CE4-AF41-820C-EB9772DDB6FF}"/>
              </a:ext>
            </a:extLst>
          </p:cNvPr>
          <p:cNvSpPr txBox="1"/>
          <p:nvPr/>
        </p:nvSpPr>
        <p:spPr>
          <a:xfrm>
            <a:off x="8412140" y="3838162"/>
            <a:ext cx="2242607" cy="369332"/>
          </a:xfrm>
          <a:prstGeom prst="rect">
            <a:avLst/>
          </a:prstGeom>
          <a:noFill/>
        </p:spPr>
        <p:txBody>
          <a:bodyPr wrap="square" rtlCol="0">
            <a:spAutoFit/>
          </a:bodyPr>
          <a:lstStyle/>
          <a:p>
            <a:pPr algn="ctr"/>
            <a:r>
              <a:rPr kumimoji="1" lang="zh-CN" altLang="en-US" dirty="0"/>
              <a:t>清除浏览器</a:t>
            </a:r>
            <a:r>
              <a:rPr kumimoji="1" lang="en-US" altLang="zh-CN" dirty="0"/>
              <a:t>Cookie</a:t>
            </a:r>
            <a:endParaRPr kumimoji="1" lang="zh-CN" altLang="en-US" dirty="0"/>
          </a:p>
        </p:txBody>
      </p:sp>
    </p:spTree>
    <p:extLst>
      <p:ext uri="{BB962C8B-B14F-4D97-AF65-F5344CB8AC3E}">
        <p14:creationId xmlns:p14="http://schemas.microsoft.com/office/powerpoint/2010/main" val="2074706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22C77B-DF95-5445-80E7-5F86803E72B6}"/>
              </a:ext>
            </a:extLst>
          </p:cNvPr>
          <p:cNvSpPr>
            <a:spLocks noGrp="1"/>
          </p:cNvSpPr>
          <p:nvPr>
            <p:ph type="title"/>
          </p:nvPr>
        </p:nvSpPr>
        <p:spPr>
          <a:xfrm>
            <a:off x="3592795" y="472337"/>
            <a:ext cx="4837649" cy="583096"/>
          </a:xfrm>
        </p:spPr>
        <p:txBody>
          <a:bodyPr>
            <a:normAutofit/>
          </a:bodyPr>
          <a:lstStyle/>
          <a:p>
            <a:r>
              <a:rPr kumimoji="1" lang="zh-CN" altLang="en-US" sz="3000" dirty="0"/>
              <a:t>高风险网站定义及相关介绍</a:t>
            </a:r>
          </a:p>
        </p:txBody>
      </p:sp>
      <p:sp>
        <p:nvSpPr>
          <p:cNvPr id="5" name="矩形 4">
            <a:extLst>
              <a:ext uri="{FF2B5EF4-FFF2-40B4-BE49-F238E27FC236}">
                <a16:creationId xmlns:a16="http://schemas.microsoft.com/office/drawing/2014/main" id="{EF98F1DD-781A-8648-B771-DE2FCAA33BE9}"/>
              </a:ext>
            </a:extLst>
          </p:cNvPr>
          <p:cNvSpPr/>
          <p:nvPr/>
        </p:nvSpPr>
        <p:spPr>
          <a:xfrm>
            <a:off x="543340" y="4162841"/>
            <a:ext cx="11105320" cy="2405867"/>
          </a:xfrm>
          <a:prstGeom prst="rect">
            <a:avLst/>
          </a:prstGeom>
        </p:spPr>
        <p:txBody>
          <a:bodyPr>
            <a:noAutofit/>
          </a:bodyPr>
          <a:lstStyle/>
          <a:p>
            <a:pPr marL="285750" indent="-285750">
              <a:lnSpc>
                <a:spcPts val="3000"/>
              </a:lnSpc>
              <a:spcAft>
                <a:spcPts val="1200"/>
              </a:spcAft>
              <a:buFont typeface="Arial" panose="020B0604020202020204" pitchFamily="34" charset="0"/>
              <a:buChar char="•"/>
            </a:pPr>
            <a:r>
              <a:rPr lang="zh-CN" altLang="en-US" sz="2000" dirty="0"/>
              <a:t>高风险网站定义：其允许攻击者在时间间隔</a:t>
            </a:r>
            <a:r>
              <a:rPr lang="en-US" altLang="zh-CN" sz="2000" dirty="0"/>
              <a:t>≤1024s</a:t>
            </a:r>
            <a:r>
              <a:rPr lang="zh-CN" altLang="en-US" sz="2000" dirty="0"/>
              <a:t>的情况下对一个帐户执行</a:t>
            </a:r>
            <a:r>
              <a:rPr lang="en-US" altLang="zh-CN" sz="2000" dirty="0"/>
              <a:t>100</a:t>
            </a:r>
            <a:r>
              <a:rPr lang="zh-CN" altLang="en-US" sz="2000" dirty="0"/>
              <a:t>次登录尝试而不会被限制的网站。</a:t>
            </a:r>
            <a:endParaRPr lang="en-US" altLang="zh-CN" sz="2000" dirty="0"/>
          </a:p>
          <a:p>
            <a:pPr marL="285750" indent="-285750">
              <a:lnSpc>
                <a:spcPts val="3000"/>
              </a:lnSpc>
              <a:spcAft>
                <a:spcPts val="1200"/>
              </a:spcAft>
              <a:buFont typeface="Arial" panose="020B0604020202020204" pitchFamily="34" charset="0"/>
              <a:buChar char="•"/>
            </a:pPr>
            <a:r>
              <a:rPr lang="zh-CN" altLang="en-US" sz="2000" dirty="0"/>
              <a:t>所有高风险的网站中有</a:t>
            </a:r>
            <a:r>
              <a:rPr lang="en-US" altLang="zh-CN" sz="2000" dirty="0"/>
              <a:t>112</a:t>
            </a:r>
            <a:r>
              <a:rPr lang="zh-CN" altLang="en-US" sz="2000" dirty="0"/>
              <a:t>个允许重复登录；其中有</a:t>
            </a:r>
            <a:r>
              <a:rPr lang="en-US" altLang="zh-CN" sz="2000" dirty="0"/>
              <a:t>19</a:t>
            </a:r>
            <a:r>
              <a:rPr lang="zh-CN" altLang="en-US" sz="2000" dirty="0"/>
              <a:t>个可以通过更改</a:t>
            </a:r>
            <a:r>
              <a:rPr lang="en-US" altLang="zh-CN" sz="2000" dirty="0"/>
              <a:t>IP</a:t>
            </a:r>
            <a:r>
              <a:rPr lang="zh-CN" altLang="en-US" sz="2000" dirty="0"/>
              <a:t>地址绕过登录限制，即攻击者可以轻松地使用云</a:t>
            </a:r>
            <a:r>
              <a:rPr lang="en-US" altLang="zh-CN" sz="2000" dirty="0"/>
              <a:t>IP</a:t>
            </a:r>
            <a:r>
              <a:rPr lang="zh-CN" altLang="en-US" sz="2000" dirty="0"/>
              <a:t>地址，</a:t>
            </a:r>
            <a:r>
              <a:rPr lang="en-US" altLang="zh-CN" sz="2000" dirty="0"/>
              <a:t>Tor</a:t>
            </a:r>
            <a:r>
              <a:rPr lang="zh-CN" altLang="en-US" sz="2000" dirty="0"/>
              <a:t>或</a:t>
            </a:r>
            <a:r>
              <a:rPr lang="en-US" altLang="zh-CN" sz="2000" dirty="0"/>
              <a:t>VPN</a:t>
            </a:r>
            <a:r>
              <a:rPr lang="zh-CN" altLang="en-US" sz="2000" dirty="0"/>
              <a:t>服务达到无登录限制的目的。</a:t>
            </a:r>
          </a:p>
          <a:p>
            <a:pPr marL="285750" indent="-285750">
              <a:lnSpc>
                <a:spcPts val="3000"/>
              </a:lnSpc>
              <a:spcAft>
                <a:spcPts val="1200"/>
              </a:spcAft>
              <a:buFont typeface="Arial" panose="020B0604020202020204" pitchFamily="34" charset="0"/>
              <a:buChar char="•"/>
            </a:pPr>
            <a:r>
              <a:rPr lang="zh-CN" altLang="en-US" sz="2000" dirty="0"/>
              <a:t>包括</a:t>
            </a:r>
            <a:r>
              <a:rPr lang="en-US" altLang="zh-CN" sz="2000" dirty="0"/>
              <a:t>google</a:t>
            </a:r>
            <a:r>
              <a:rPr lang="zh-CN" altLang="en-US" sz="2000" dirty="0"/>
              <a:t>，</a:t>
            </a:r>
            <a:r>
              <a:rPr lang="en-US" altLang="zh-CN" sz="2000" dirty="0"/>
              <a:t>reddit</a:t>
            </a:r>
            <a:r>
              <a:rPr lang="zh-CN" altLang="en-US" sz="2000" dirty="0"/>
              <a:t>，</a:t>
            </a:r>
            <a:r>
              <a:rPr lang="en-US" altLang="zh-CN" sz="2000" dirty="0" err="1"/>
              <a:t>facebook</a:t>
            </a:r>
            <a:r>
              <a:rPr lang="zh-CN" altLang="en-US" sz="2000" dirty="0"/>
              <a:t>，</a:t>
            </a:r>
            <a:r>
              <a:rPr lang="en-US" altLang="zh-CN" sz="2000" dirty="0"/>
              <a:t>twitter</a:t>
            </a:r>
            <a:r>
              <a:rPr lang="zh-CN" altLang="en-US" sz="2000" dirty="0"/>
              <a:t>和</a:t>
            </a:r>
            <a:r>
              <a:rPr lang="en-US" altLang="zh-CN" sz="2000" dirty="0"/>
              <a:t>Instagram</a:t>
            </a:r>
            <a:r>
              <a:rPr lang="zh-CN" altLang="en-US" sz="2000" dirty="0"/>
              <a:t>等知名网站可通过更改</a:t>
            </a:r>
            <a:r>
              <a:rPr lang="en-US" altLang="zh-CN" sz="2000" dirty="0"/>
              <a:t>IP</a:t>
            </a:r>
            <a:r>
              <a:rPr lang="zh-CN" altLang="en-US" sz="2000" dirty="0"/>
              <a:t>地址绕过登陆限制。</a:t>
            </a:r>
          </a:p>
        </p:txBody>
      </p:sp>
      <p:pic>
        <p:nvPicPr>
          <p:cNvPr id="3" name="图片 2">
            <a:extLst>
              <a:ext uri="{FF2B5EF4-FFF2-40B4-BE49-F238E27FC236}">
                <a16:creationId xmlns:a16="http://schemas.microsoft.com/office/drawing/2014/main" id="{EF35B888-8B7A-DB43-9C0B-D5A6A9960271}"/>
              </a:ext>
            </a:extLst>
          </p:cNvPr>
          <p:cNvPicPr>
            <a:picLocks noChangeAspect="1"/>
          </p:cNvPicPr>
          <p:nvPr/>
        </p:nvPicPr>
        <p:blipFill>
          <a:blip r:embed="rId2"/>
          <a:stretch>
            <a:fillRect/>
          </a:stretch>
        </p:blipFill>
        <p:spPr>
          <a:xfrm>
            <a:off x="2138259" y="1311432"/>
            <a:ext cx="7746723" cy="26635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矩形标注 3">
            <a:extLst>
              <a:ext uri="{FF2B5EF4-FFF2-40B4-BE49-F238E27FC236}">
                <a16:creationId xmlns:a16="http://schemas.microsoft.com/office/drawing/2014/main" id="{29202691-DF87-0049-8AAE-AC80BF4C7C29}"/>
              </a:ext>
            </a:extLst>
          </p:cNvPr>
          <p:cNvSpPr/>
          <p:nvPr/>
        </p:nvSpPr>
        <p:spPr>
          <a:xfrm>
            <a:off x="394565" y="1785731"/>
            <a:ext cx="1912453" cy="1391478"/>
          </a:xfrm>
          <a:prstGeom prst="wedgeRectCallout">
            <a:avLst>
              <a:gd name="adj1" fmla="val 58855"/>
              <a:gd name="adj2" fmla="val 748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F199D132-DBA4-7C40-86BE-C4A6CF21CAB8}"/>
              </a:ext>
            </a:extLst>
          </p:cNvPr>
          <p:cNvSpPr/>
          <p:nvPr/>
        </p:nvSpPr>
        <p:spPr>
          <a:xfrm>
            <a:off x="473766" y="1973639"/>
            <a:ext cx="1754050" cy="1015663"/>
          </a:xfrm>
          <a:prstGeom prst="rect">
            <a:avLst/>
          </a:prstGeom>
        </p:spPr>
        <p:txBody>
          <a:bodyPr wrap="square">
            <a:spAutoFit/>
          </a:bodyPr>
          <a:lstStyle/>
          <a:p>
            <a:pPr algn="ctr"/>
            <a:r>
              <a:rPr lang="en-US" altLang="zh-CN" sz="2000" dirty="0"/>
              <a:t>182</a:t>
            </a:r>
            <a:r>
              <a:rPr lang="zh-CN" altLang="en-US" sz="2000" dirty="0"/>
              <a:t>个网站中有</a:t>
            </a:r>
            <a:r>
              <a:rPr lang="en-US" altLang="zh-CN" sz="2000" dirty="0"/>
              <a:t>131</a:t>
            </a:r>
            <a:r>
              <a:rPr lang="zh-CN" altLang="en-US" sz="2000" dirty="0"/>
              <a:t>个为</a:t>
            </a:r>
            <a:endParaRPr lang="en-US" altLang="zh-CN" sz="2000" dirty="0"/>
          </a:p>
          <a:p>
            <a:pPr algn="ctr"/>
            <a:r>
              <a:rPr lang="zh-CN" altLang="en-US" sz="2000" dirty="0"/>
              <a:t>高风险网站</a:t>
            </a:r>
          </a:p>
        </p:txBody>
      </p:sp>
    </p:spTree>
    <p:extLst>
      <p:ext uri="{BB962C8B-B14F-4D97-AF65-F5344CB8AC3E}">
        <p14:creationId xmlns:p14="http://schemas.microsoft.com/office/powerpoint/2010/main" val="3185664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F98F1DD-781A-8648-B771-DE2FCAA33BE9}"/>
              </a:ext>
            </a:extLst>
          </p:cNvPr>
          <p:cNvSpPr/>
          <p:nvPr/>
        </p:nvSpPr>
        <p:spPr>
          <a:xfrm>
            <a:off x="7341703" y="1518123"/>
            <a:ext cx="4175823" cy="4299305"/>
          </a:xfrm>
          <a:prstGeom prst="rect">
            <a:avLst/>
          </a:prstGeom>
        </p:spPr>
        <p:txBody>
          <a:bodyPr>
            <a:noAutofit/>
          </a:bodyPr>
          <a:lstStyle/>
          <a:p>
            <a:pPr marL="285750" indent="-285750">
              <a:lnSpc>
                <a:spcPts val="3500"/>
              </a:lnSpc>
              <a:spcAft>
                <a:spcPts val="1200"/>
              </a:spcAft>
              <a:buFont typeface="Arial" panose="020B0604020202020204" pitchFamily="34" charset="0"/>
              <a:buChar char="•"/>
            </a:pPr>
            <a:r>
              <a:rPr lang="zh-CN" altLang="en-US" sz="2000" dirty="0"/>
              <a:t>评估数据：</a:t>
            </a:r>
            <a:r>
              <a:rPr lang="en-US" altLang="zh-CN" sz="2000" dirty="0"/>
              <a:t>112</a:t>
            </a:r>
            <a:r>
              <a:rPr lang="zh-CN" altLang="en-US" sz="2000" dirty="0"/>
              <a:t>个可通过一个</a:t>
            </a:r>
            <a:r>
              <a:rPr lang="en-US" altLang="zh-CN" sz="2000" dirty="0"/>
              <a:t>IP</a:t>
            </a:r>
            <a:r>
              <a:rPr lang="zh-CN" altLang="en-US" sz="2000" dirty="0"/>
              <a:t>登录</a:t>
            </a:r>
            <a:r>
              <a:rPr lang="en-US" altLang="zh-CN" sz="2000" dirty="0"/>
              <a:t>100</a:t>
            </a:r>
            <a:r>
              <a:rPr lang="zh-CN" altLang="en-US" sz="2000" dirty="0"/>
              <a:t>次而不被限制的网站</a:t>
            </a:r>
            <a:endParaRPr lang="en-US" altLang="zh-CN" sz="2000" dirty="0"/>
          </a:p>
          <a:p>
            <a:pPr marL="285750" indent="-285750">
              <a:lnSpc>
                <a:spcPts val="3500"/>
              </a:lnSpc>
              <a:spcAft>
                <a:spcPts val="1200"/>
              </a:spcAft>
              <a:buFont typeface="Arial" panose="020B0604020202020204" pitchFamily="34" charset="0"/>
              <a:buChar char="•"/>
            </a:pPr>
            <a:r>
              <a:rPr lang="zh-CN" altLang="en-US" sz="2000" dirty="0"/>
              <a:t>实验结果：有</a:t>
            </a:r>
            <a:r>
              <a:rPr lang="en-US" altLang="zh-CN" sz="2000" dirty="0"/>
              <a:t>103</a:t>
            </a:r>
            <a:r>
              <a:rPr lang="zh-CN" altLang="en-US" sz="2000" dirty="0"/>
              <a:t>个网站每天允许一个帐户登录失败超过</a:t>
            </a:r>
            <a:r>
              <a:rPr lang="en-US" altLang="zh-CN" sz="2000" dirty="0"/>
              <a:t>168</a:t>
            </a:r>
            <a:r>
              <a:rPr lang="zh-CN" altLang="en-US" sz="2000" dirty="0"/>
              <a:t>次； </a:t>
            </a:r>
            <a:r>
              <a:rPr lang="en-US" altLang="zh-CN" sz="2000" dirty="0"/>
              <a:t>63</a:t>
            </a:r>
            <a:r>
              <a:rPr lang="zh-CN" altLang="en-US" sz="2000" dirty="0"/>
              <a:t>个网站每天允许一个帐户登录失败超过</a:t>
            </a:r>
            <a:r>
              <a:rPr lang="en-US" altLang="zh-CN" sz="2000" dirty="0"/>
              <a:t>10800</a:t>
            </a:r>
            <a:r>
              <a:rPr lang="zh-CN" altLang="en-US" sz="2000" dirty="0"/>
              <a:t>次； </a:t>
            </a:r>
            <a:r>
              <a:rPr lang="en-US" altLang="zh-CN" sz="2000" dirty="0"/>
              <a:t>6</a:t>
            </a:r>
            <a:r>
              <a:rPr lang="zh-CN" altLang="en-US" sz="2000" dirty="0"/>
              <a:t>个网站每天甚至允许一个帐户上进行超过</a:t>
            </a:r>
            <a:r>
              <a:rPr lang="en-US" altLang="zh-CN" sz="2000" dirty="0"/>
              <a:t>86400</a:t>
            </a:r>
            <a:r>
              <a:rPr lang="zh-CN" altLang="en-US" sz="2000" dirty="0"/>
              <a:t>次登录失败。</a:t>
            </a:r>
          </a:p>
        </p:txBody>
      </p:sp>
      <p:pic>
        <p:nvPicPr>
          <p:cNvPr id="3" name="图片 2">
            <a:extLst>
              <a:ext uri="{FF2B5EF4-FFF2-40B4-BE49-F238E27FC236}">
                <a16:creationId xmlns:a16="http://schemas.microsoft.com/office/drawing/2014/main" id="{AFEB158C-3618-EF4E-ABD2-7C7F577597A3}"/>
              </a:ext>
            </a:extLst>
          </p:cNvPr>
          <p:cNvPicPr>
            <a:picLocks noChangeAspect="1"/>
          </p:cNvPicPr>
          <p:nvPr/>
        </p:nvPicPr>
        <p:blipFill>
          <a:blip r:embed="rId2"/>
          <a:stretch>
            <a:fillRect/>
          </a:stretch>
        </p:blipFill>
        <p:spPr>
          <a:xfrm>
            <a:off x="930631" y="1518123"/>
            <a:ext cx="5880986" cy="3245578"/>
          </a:xfrm>
          <a:prstGeom prst="rect">
            <a:avLst/>
          </a:prstGeom>
        </p:spPr>
      </p:pic>
      <p:sp>
        <p:nvSpPr>
          <p:cNvPr id="7" name="标题 1">
            <a:extLst>
              <a:ext uri="{FF2B5EF4-FFF2-40B4-BE49-F238E27FC236}">
                <a16:creationId xmlns:a16="http://schemas.microsoft.com/office/drawing/2014/main" id="{35174B2A-AC6C-324A-877E-375781513878}"/>
              </a:ext>
            </a:extLst>
          </p:cNvPr>
          <p:cNvSpPr>
            <a:spLocks noGrp="1"/>
          </p:cNvSpPr>
          <p:nvPr>
            <p:ph type="title"/>
          </p:nvPr>
        </p:nvSpPr>
        <p:spPr>
          <a:xfrm>
            <a:off x="1768862" y="508734"/>
            <a:ext cx="8654275" cy="583096"/>
          </a:xfrm>
        </p:spPr>
        <p:txBody>
          <a:bodyPr>
            <a:noAutofit/>
          </a:bodyPr>
          <a:lstStyle/>
          <a:p>
            <a:r>
              <a:rPr kumimoji="1" lang="zh-CN" altLang="en-US" sz="3000" dirty="0"/>
              <a:t>高风险网站一天可被实施多少次在线密码破解攻击</a:t>
            </a:r>
          </a:p>
        </p:txBody>
      </p:sp>
      <p:sp>
        <p:nvSpPr>
          <p:cNvPr id="8" name="矩形 7">
            <a:extLst>
              <a:ext uri="{FF2B5EF4-FFF2-40B4-BE49-F238E27FC236}">
                <a16:creationId xmlns:a16="http://schemas.microsoft.com/office/drawing/2014/main" id="{A7994F80-E968-B246-979A-13D55567DF26}"/>
              </a:ext>
            </a:extLst>
          </p:cNvPr>
          <p:cNvSpPr/>
          <p:nvPr/>
        </p:nvSpPr>
        <p:spPr>
          <a:xfrm>
            <a:off x="861307" y="4967541"/>
            <a:ext cx="6019633" cy="1381725"/>
          </a:xfrm>
          <a:prstGeom prst="rect">
            <a:avLst/>
          </a:prstGeom>
        </p:spPr>
        <p:txBody>
          <a:bodyPr>
            <a:noAutofit/>
          </a:bodyPr>
          <a:lstStyle/>
          <a:p>
            <a:pPr marL="285750" indent="-285750">
              <a:lnSpc>
                <a:spcPts val="3500"/>
              </a:lnSpc>
              <a:spcAft>
                <a:spcPts val="1200"/>
              </a:spcAft>
              <a:buFont typeface="Arial" panose="020B0604020202020204" pitchFamily="34" charset="0"/>
              <a:buChar char="•"/>
            </a:pPr>
            <a:r>
              <a:rPr lang="zh-CN" altLang="en-US" sz="2000" dirty="0"/>
              <a:t>即使当请求的登录间隔为</a:t>
            </a:r>
            <a:r>
              <a:rPr lang="en-US" altLang="zh-CN" sz="2000" dirty="0"/>
              <a:t>1024</a:t>
            </a:r>
            <a:r>
              <a:rPr lang="zh-CN" altLang="en-US" sz="2000" dirty="0"/>
              <a:t>秒时，一天之内攻击者可以向目标网站发送</a:t>
            </a:r>
            <a:r>
              <a:rPr lang="en-US" altLang="zh-CN" sz="2000" dirty="0"/>
              <a:t>85</a:t>
            </a:r>
            <a:r>
              <a:rPr lang="zh-CN" altLang="en-US" sz="2000" dirty="0"/>
              <a:t>次登录尝试，远远超过</a:t>
            </a:r>
            <a:r>
              <a:rPr lang="en-US" altLang="zh-CN" sz="2000" dirty="0"/>
              <a:t>NIST</a:t>
            </a:r>
            <a:r>
              <a:rPr lang="zh-CN" altLang="en-US" sz="2000" dirty="0"/>
              <a:t>建议的</a:t>
            </a:r>
            <a:r>
              <a:rPr lang="en-US" altLang="zh-CN" sz="2000" dirty="0"/>
              <a:t>30</a:t>
            </a:r>
            <a:r>
              <a:rPr lang="zh-CN" altLang="en-US" sz="2000" dirty="0"/>
              <a:t>天</a:t>
            </a:r>
            <a:r>
              <a:rPr lang="en-US" altLang="zh-CN" sz="2000" dirty="0"/>
              <a:t>100</a:t>
            </a:r>
            <a:r>
              <a:rPr lang="zh-CN" altLang="en-US" sz="2000" dirty="0"/>
              <a:t>次。</a:t>
            </a:r>
          </a:p>
        </p:txBody>
      </p:sp>
    </p:spTree>
    <p:extLst>
      <p:ext uri="{BB962C8B-B14F-4D97-AF65-F5344CB8AC3E}">
        <p14:creationId xmlns:p14="http://schemas.microsoft.com/office/powerpoint/2010/main" val="2521290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F98F1DD-781A-8648-B771-DE2FCAA33BE9}"/>
              </a:ext>
            </a:extLst>
          </p:cNvPr>
          <p:cNvSpPr/>
          <p:nvPr/>
        </p:nvSpPr>
        <p:spPr>
          <a:xfrm>
            <a:off x="6090676" y="1816199"/>
            <a:ext cx="5297713" cy="4710492"/>
          </a:xfrm>
          <a:prstGeom prst="rect">
            <a:avLst/>
          </a:prstGeom>
        </p:spPr>
        <p:txBody>
          <a:bodyPr>
            <a:noAutofit/>
          </a:bodyPr>
          <a:lstStyle/>
          <a:p>
            <a:pPr marL="285750" indent="-285750">
              <a:lnSpc>
                <a:spcPts val="3500"/>
              </a:lnSpc>
              <a:spcAft>
                <a:spcPts val="1200"/>
              </a:spcAft>
              <a:buFont typeface="Arial" panose="020B0604020202020204" pitchFamily="34" charset="0"/>
              <a:buChar char="•"/>
            </a:pPr>
            <a:r>
              <a:rPr lang="zh-CN" altLang="en-US" sz="2000" dirty="0"/>
              <a:t>实验方法：同时使用</a:t>
            </a:r>
            <a:r>
              <a:rPr lang="en-US" altLang="zh-CN" sz="2000" dirty="0"/>
              <a:t>N</a:t>
            </a:r>
            <a:r>
              <a:rPr lang="zh-CN" altLang="en-US" sz="2000" dirty="0"/>
              <a:t>台计算机（</a:t>
            </a:r>
            <a:r>
              <a:rPr lang="en-US" altLang="zh-CN" sz="2000" dirty="0"/>
              <a:t>N = 1</a:t>
            </a:r>
            <a:r>
              <a:rPr lang="zh-CN" altLang="en-US" sz="2000" dirty="0"/>
              <a:t>，</a:t>
            </a:r>
            <a:r>
              <a:rPr lang="en-US" altLang="zh-CN" sz="2000" dirty="0"/>
              <a:t>...</a:t>
            </a:r>
            <a:r>
              <a:rPr lang="zh-CN" altLang="en-US" sz="2000" dirty="0"/>
              <a:t>，</a:t>
            </a:r>
            <a:r>
              <a:rPr lang="en-US" altLang="zh-CN" sz="2000" dirty="0"/>
              <a:t>5</a:t>
            </a:r>
            <a:r>
              <a:rPr lang="zh-CN" altLang="en-US" sz="2000" dirty="0"/>
              <a:t>）登录网站</a:t>
            </a:r>
            <a:r>
              <a:rPr lang="en-US" altLang="zh-CN" sz="2000" dirty="0" err="1"/>
              <a:t>archive.org</a:t>
            </a:r>
            <a:r>
              <a:rPr lang="zh-CN" altLang="en-US" sz="2000" dirty="0"/>
              <a:t>，登录间隔小于</a:t>
            </a:r>
            <a:r>
              <a:rPr lang="en-US" altLang="zh-CN" sz="2000" dirty="0"/>
              <a:t>1</a:t>
            </a:r>
            <a:r>
              <a:rPr lang="zh-CN" altLang="en-US" sz="2000" dirty="0"/>
              <a:t>秒。记录每台计算机上每次登录失败的时间戳，并计算达到一定数量登录失败次数（</a:t>
            </a:r>
            <a:r>
              <a:rPr lang="en-US" altLang="zh-CN" sz="2000" dirty="0"/>
              <a:t>100</a:t>
            </a:r>
            <a:r>
              <a:rPr lang="zh-CN" altLang="en-US" sz="2000" dirty="0"/>
              <a:t>、</a:t>
            </a:r>
            <a:r>
              <a:rPr lang="en-US" altLang="zh-CN" sz="2000" dirty="0"/>
              <a:t>300</a:t>
            </a:r>
            <a:r>
              <a:rPr lang="zh-CN" altLang="en-US" sz="2000" dirty="0"/>
              <a:t>、</a:t>
            </a:r>
            <a:r>
              <a:rPr lang="en-US" altLang="zh-CN" sz="2000" dirty="0"/>
              <a:t>500</a:t>
            </a:r>
            <a:r>
              <a:rPr lang="zh-CN" altLang="en-US" sz="2000" dirty="0"/>
              <a:t>）的时间。</a:t>
            </a:r>
            <a:endParaRPr lang="en-US" altLang="zh-CN" sz="2000" dirty="0"/>
          </a:p>
          <a:p>
            <a:pPr marL="285750" indent="-285750">
              <a:lnSpc>
                <a:spcPts val="3500"/>
              </a:lnSpc>
              <a:spcAft>
                <a:spcPts val="1200"/>
              </a:spcAft>
              <a:buFont typeface="Arial" panose="020B0604020202020204" pitchFamily="34" charset="0"/>
              <a:buChar char="•"/>
            </a:pPr>
            <a:r>
              <a:rPr lang="zh-CN" altLang="en-US" sz="2000" dirty="0"/>
              <a:t>实验结果：要执行</a:t>
            </a:r>
            <a:r>
              <a:rPr lang="en-US" altLang="zh-CN" sz="2000" dirty="0"/>
              <a:t>500</a:t>
            </a:r>
            <a:r>
              <a:rPr lang="zh-CN" altLang="en-US" sz="2000" dirty="0"/>
              <a:t>次在线密码猜测，使用一台机器时，攻击者需要</a:t>
            </a:r>
            <a:r>
              <a:rPr lang="en-US" altLang="zh-CN" sz="2000" dirty="0"/>
              <a:t>501</a:t>
            </a:r>
            <a:r>
              <a:rPr lang="zh-CN" altLang="en-US" sz="2000" dirty="0"/>
              <a:t>秒，使用两台机器时需要</a:t>
            </a:r>
            <a:r>
              <a:rPr lang="en-US" altLang="zh-CN" sz="2000" dirty="0"/>
              <a:t>250</a:t>
            </a:r>
            <a:r>
              <a:rPr lang="zh-CN" altLang="en-US" sz="2000" dirty="0"/>
              <a:t>秒，使用三台机器时需要</a:t>
            </a:r>
            <a:r>
              <a:rPr lang="en-US" altLang="zh-CN" sz="2000" dirty="0"/>
              <a:t>173</a:t>
            </a:r>
            <a:r>
              <a:rPr lang="zh-CN" altLang="en-US" sz="2000" dirty="0"/>
              <a:t>秒，使用</a:t>
            </a:r>
            <a:r>
              <a:rPr lang="en-US" altLang="zh-CN" sz="2000" dirty="0"/>
              <a:t>4</a:t>
            </a:r>
            <a:r>
              <a:rPr lang="zh-CN" altLang="en-US" sz="2000" dirty="0"/>
              <a:t>台机器需要</a:t>
            </a:r>
            <a:r>
              <a:rPr lang="en-US" altLang="zh-CN" sz="2000" dirty="0"/>
              <a:t>133</a:t>
            </a:r>
            <a:r>
              <a:rPr lang="zh-CN" altLang="en-US" sz="2000" dirty="0"/>
              <a:t>秒，使用</a:t>
            </a:r>
            <a:r>
              <a:rPr lang="en-US" altLang="zh-CN" sz="2000" dirty="0"/>
              <a:t>5</a:t>
            </a:r>
            <a:r>
              <a:rPr lang="zh-CN" altLang="en-US" sz="2000" dirty="0"/>
              <a:t>台机器需要</a:t>
            </a:r>
            <a:r>
              <a:rPr lang="en-US" altLang="zh-CN" sz="2000" dirty="0"/>
              <a:t>110</a:t>
            </a:r>
            <a:r>
              <a:rPr lang="zh-CN" altLang="en-US" sz="2000" dirty="0"/>
              <a:t>秒。</a:t>
            </a:r>
          </a:p>
        </p:txBody>
      </p:sp>
      <p:pic>
        <p:nvPicPr>
          <p:cNvPr id="4" name="图片 3">
            <a:extLst>
              <a:ext uri="{FF2B5EF4-FFF2-40B4-BE49-F238E27FC236}">
                <a16:creationId xmlns:a16="http://schemas.microsoft.com/office/drawing/2014/main" id="{C409C215-2A52-3045-8425-1BFA623FD01E}"/>
              </a:ext>
            </a:extLst>
          </p:cNvPr>
          <p:cNvPicPr>
            <a:picLocks noChangeAspect="1"/>
          </p:cNvPicPr>
          <p:nvPr/>
        </p:nvPicPr>
        <p:blipFill>
          <a:blip r:embed="rId2"/>
          <a:stretch>
            <a:fillRect/>
          </a:stretch>
        </p:blipFill>
        <p:spPr>
          <a:xfrm>
            <a:off x="803611" y="1982953"/>
            <a:ext cx="4947833" cy="3473767"/>
          </a:xfrm>
          <a:prstGeom prst="rect">
            <a:avLst/>
          </a:prstGeom>
        </p:spPr>
      </p:pic>
      <p:sp>
        <p:nvSpPr>
          <p:cNvPr id="6" name="标题 1">
            <a:extLst>
              <a:ext uri="{FF2B5EF4-FFF2-40B4-BE49-F238E27FC236}">
                <a16:creationId xmlns:a16="http://schemas.microsoft.com/office/drawing/2014/main" id="{CF234ECD-B18D-E347-8DC1-AFAC1552D8D0}"/>
              </a:ext>
            </a:extLst>
          </p:cNvPr>
          <p:cNvSpPr txBox="1">
            <a:spLocks/>
          </p:cNvSpPr>
          <p:nvPr/>
        </p:nvSpPr>
        <p:spPr>
          <a:xfrm>
            <a:off x="1395942" y="503587"/>
            <a:ext cx="9389468" cy="1140334"/>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sz="3000" dirty="0"/>
              <a:t>证明：高风险网站可被并行实施在线密码破解攻击</a:t>
            </a:r>
            <a:endParaRPr kumimoji="1" lang="en-US" altLang="zh-CN" sz="3000" dirty="0"/>
          </a:p>
          <a:p>
            <a:r>
              <a:rPr kumimoji="1" lang="en-US" altLang="zh-CN" sz="3000" dirty="0"/>
              <a:t>——</a:t>
            </a:r>
            <a:r>
              <a:rPr kumimoji="1" lang="zh-CN" altLang="en-US" sz="3000" dirty="0"/>
              <a:t>通过更改</a:t>
            </a:r>
            <a:r>
              <a:rPr kumimoji="1" lang="en-US" altLang="zh-CN" sz="3000" dirty="0"/>
              <a:t>IP</a:t>
            </a:r>
            <a:r>
              <a:rPr kumimoji="1" lang="zh-CN" altLang="en-US" sz="3000" dirty="0"/>
              <a:t>地址来实现</a:t>
            </a:r>
          </a:p>
        </p:txBody>
      </p:sp>
      <p:sp>
        <p:nvSpPr>
          <p:cNvPr id="8" name="矩形 7">
            <a:extLst>
              <a:ext uri="{FF2B5EF4-FFF2-40B4-BE49-F238E27FC236}">
                <a16:creationId xmlns:a16="http://schemas.microsoft.com/office/drawing/2014/main" id="{A02DBEB0-7F54-EB4F-8281-70D9986AD7BD}"/>
              </a:ext>
            </a:extLst>
          </p:cNvPr>
          <p:cNvSpPr/>
          <p:nvPr/>
        </p:nvSpPr>
        <p:spPr>
          <a:xfrm>
            <a:off x="876870" y="5795752"/>
            <a:ext cx="4801314" cy="369332"/>
          </a:xfrm>
          <a:prstGeom prst="rect">
            <a:avLst/>
          </a:prstGeom>
        </p:spPr>
        <p:txBody>
          <a:bodyPr wrap="none">
            <a:spAutoFit/>
          </a:bodyPr>
          <a:lstStyle/>
          <a:p>
            <a:r>
              <a:rPr lang="zh-CN" altLang="en-US" dirty="0"/>
              <a:t>攻击可以并行执行，并且几乎可以线性扩展。</a:t>
            </a:r>
          </a:p>
        </p:txBody>
      </p:sp>
    </p:spTree>
    <p:extLst>
      <p:ext uri="{BB962C8B-B14F-4D97-AF65-F5344CB8AC3E}">
        <p14:creationId xmlns:p14="http://schemas.microsoft.com/office/powerpoint/2010/main" val="1778601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7ADA3-8A9E-9845-B7E1-0392B7E962F4}"/>
              </a:ext>
            </a:extLst>
          </p:cNvPr>
          <p:cNvSpPr>
            <a:spLocks noGrp="1"/>
          </p:cNvSpPr>
          <p:nvPr>
            <p:ph type="title"/>
          </p:nvPr>
        </p:nvSpPr>
        <p:spPr>
          <a:xfrm>
            <a:off x="913795" y="609600"/>
            <a:ext cx="10353762" cy="1257300"/>
          </a:xfrm>
        </p:spPr>
        <p:txBody>
          <a:bodyPr/>
          <a:lstStyle/>
          <a:p>
            <a:r>
              <a:rPr kumimoji="1" lang="zh-CN" altLang="en-US" dirty="0"/>
              <a:t>密码类型</a:t>
            </a:r>
          </a:p>
        </p:txBody>
      </p:sp>
      <p:sp>
        <p:nvSpPr>
          <p:cNvPr id="4" name="文本框 3">
            <a:extLst>
              <a:ext uri="{FF2B5EF4-FFF2-40B4-BE49-F238E27FC236}">
                <a16:creationId xmlns:a16="http://schemas.microsoft.com/office/drawing/2014/main" id="{8BEE42FE-9F44-DA4B-99FE-53E64DB56FE9}"/>
              </a:ext>
            </a:extLst>
          </p:cNvPr>
          <p:cNvSpPr txBox="1"/>
          <p:nvPr/>
        </p:nvSpPr>
        <p:spPr>
          <a:xfrm>
            <a:off x="2470231" y="2675667"/>
            <a:ext cx="1961927" cy="553998"/>
          </a:xfrm>
          <a:prstGeom prst="rect">
            <a:avLst/>
          </a:prstGeom>
          <a:noFill/>
        </p:spPr>
        <p:txBody>
          <a:bodyPr wrap="square" rtlCol="0">
            <a:spAutoFit/>
          </a:bodyPr>
          <a:lstStyle/>
          <a:p>
            <a:pPr algn="ctr"/>
            <a:r>
              <a:rPr kumimoji="1" lang="zh-CN" altLang="en-US" sz="3000" dirty="0"/>
              <a:t>文本密码</a:t>
            </a:r>
          </a:p>
        </p:txBody>
      </p:sp>
      <p:sp>
        <p:nvSpPr>
          <p:cNvPr id="5" name="文本框 4">
            <a:extLst>
              <a:ext uri="{FF2B5EF4-FFF2-40B4-BE49-F238E27FC236}">
                <a16:creationId xmlns:a16="http://schemas.microsoft.com/office/drawing/2014/main" id="{30612F3A-38B5-D44F-AC4A-D644020B23EE}"/>
              </a:ext>
            </a:extLst>
          </p:cNvPr>
          <p:cNvSpPr txBox="1"/>
          <p:nvPr/>
        </p:nvSpPr>
        <p:spPr>
          <a:xfrm>
            <a:off x="2589803" y="3559098"/>
            <a:ext cx="1722782" cy="1015663"/>
          </a:xfrm>
          <a:prstGeom prst="rect">
            <a:avLst/>
          </a:prstGeom>
          <a:noFill/>
        </p:spPr>
        <p:txBody>
          <a:bodyPr wrap="square" rtlCol="0">
            <a:spAutoFit/>
          </a:bodyPr>
          <a:lstStyle/>
          <a:p>
            <a:pPr algn="ctr"/>
            <a:r>
              <a:rPr kumimoji="1" lang="zh-CN" altLang="en-US" sz="2000" dirty="0"/>
              <a:t>密码易记性与密码猜测抵抗性之间的权衡</a:t>
            </a:r>
          </a:p>
        </p:txBody>
      </p:sp>
      <p:sp>
        <p:nvSpPr>
          <p:cNvPr id="6" name="文本框 5">
            <a:extLst>
              <a:ext uri="{FF2B5EF4-FFF2-40B4-BE49-F238E27FC236}">
                <a16:creationId xmlns:a16="http://schemas.microsoft.com/office/drawing/2014/main" id="{37B63125-1AF1-2648-9D41-5B61E683836D}"/>
              </a:ext>
            </a:extLst>
          </p:cNvPr>
          <p:cNvSpPr txBox="1"/>
          <p:nvPr/>
        </p:nvSpPr>
        <p:spPr>
          <a:xfrm>
            <a:off x="7760146" y="3512931"/>
            <a:ext cx="1961927" cy="553998"/>
          </a:xfrm>
          <a:prstGeom prst="rect">
            <a:avLst/>
          </a:prstGeom>
          <a:noFill/>
        </p:spPr>
        <p:txBody>
          <a:bodyPr wrap="square" rtlCol="0">
            <a:spAutoFit/>
          </a:bodyPr>
          <a:lstStyle/>
          <a:p>
            <a:pPr algn="ctr"/>
            <a:r>
              <a:rPr kumimoji="1" lang="zh-CN" altLang="en-US" sz="3000" dirty="0"/>
              <a:t>图形密码</a:t>
            </a:r>
          </a:p>
        </p:txBody>
      </p:sp>
      <p:sp>
        <p:nvSpPr>
          <p:cNvPr id="7" name="文本框 6">
            <a:extLst>
              <a:ext uri="{FF2B5EF4-FFF2-40B4-BE49-F238E27FC236}">
                <a16:creationId xmlns:a16="http://schemas.microsoft.com/office/drawing/2014/main" id="{12CB918F-EA88-8B45-9317-F0DE5705B1DE}"/>
              </a:ext>
            </a:extLst>
          </p:cNvPr>
          <p:cNvSpPr txBox="1"/>
          <p:nvPr/>
        </p:nvSpPr>
        <p:spPr>
          <a:xfrm>
            <a:off x="7340192" y="4113096"/>
            <a:ext cx="2801836" cy="553998"/>
          </a:xfrm>
          <a:prstGeom prst="rect">
            <a:avLst/>
          </a:prstGeom>
          <a:noFill/>
        </p:spPr>
        <p:txBody>
          <a:bodyPr wrap="square" rtlCol="0">
            <a:spAutoFit/>
          </a:bodyPr>
          <a:lstStyle/>
          <a:p>
            <a:pPr algn="ctr"/>
            <a:r>
              <a:rPr kumimoji="1" lang="zh-CN" altLang="en-US" sz="3000" dirty="0"/>
              <a:t>生物信息验证</a:t>
            </a:r>
          </a:p>
        </p:txBody>
      </p:sp>
      <p:sp>
        <p:nvSpPr>
          <p:cNvPr id="8" name="矩形 7">
            <a:extLst>
              <a:ext uri="{FF2B5EF4-FFF2-40B4-BE49-F238E27FC236}">
                <a16:creationId xmlns:a16="http://schemas.microsoft.com/office/drawing/2014/main" id="{ABCD6A89-1FA7-DC4B-9001-0220C4BF2AC8}"/>
              </a:ext>
            </a:extLst>
          </p:cNvPr>
          <p:cNvSpPr/>
          <p:nvPr/>
        </p:nvSpPr>
        <p:spPr>
          <a:xfrm>
            <a:off x="1103895" y="5522556"/>
            <a:ext cx="9973561" cy="477054"/>
          </a:xfrm>
          <a:prstGeom prst="rect">
            <a:avLst/>
          </a:prstGeom>
        </p:spPr>
        <p:txBody>
          <a:bodyPr wrap="square">
            <a:spAutoFit/>
          </a:bodyPr>
          <a:lstStyle/>
          <a:p>
            <a:pPr algn="ctr"/>
            <a:r>
              <a:rPr lang="zh-CN" altLang="en-US" sz="2500" dirty="0"/>
              <a:t>迄今为止，文本密码仍然是Internet上网站使用最广泛的身份验证方法</a:t>
            </a:r>
          </a:p>
        </p:txBody>
      </p:sp>
      <p:sp>
        <p:nvSpPr>
          <p:cNvPr id="9" name="文本框 8">
            <a:extLst>
              <a:ext uri="{FF2B5EF4-FFF2-40B4-BE49-F238E27FC236}">
                <a16:creationId xmlns:a16="http://schemas.microsoft.com/office/drawing/2014/main" id="{DF187906-A8BC-6E47-975A-E910216390F3}"/>
              </a:ext>
            </a:extLst>
          </p:cNvPr>
          <p:cNvSpPr txBox="1"/>
          <p:nvPr/>
        </p:nvSpPr>
        <p:spPr>
          <a:xfrm>
            <a:off x="7760145" y="2722362"/>
            <a:ext cx="1961927" cy="553998"/>
          </a:xfrm>
          <a:prstGeom prst="rect">
            <a:avLst/>
          </a:prstGeom>
          <a:noFill/>
        </p:spPr>
        <p:txBody>
          <a:bodyPr wrap="square" rtlCol="0">
            <a:spAutoFit/>
          </a:bodyPr>
          <a:lstStyle/>
          <a:p>
            <a:pPr algn="ctr"/>
            <a:r>
              <a:rPr kumimoji="1" lang="zh-CN" altLang="en-US" sz="3000" dirty="0"/>
              <a:t>其他密码</a:t>
            </a:r>
          </a:p>
        </p:txBody>
      </p:sp>
      <p:sp>
        <p:nvSpPr>
          <p:cNvPr id="10" name="右箭头 9">
            <a:extLst>
              <a:ext uri="{FF2B5EF4-FFF2-40B4-BE49-F238E27FC236}">
                <a16:creationId xmlns:a16="http://schemas.microsoft.com/office/drawing/2014/main" id="{5B7EA084-4171-244B-8BB1-D8BF10492B23}"/>
              </a:ext>
            </a:extLst>
          </p:cNvPr>
          <p:cNvSpPr/>
          <p:nvPr/>
        </p:nvSpPr>
        <p:spPr>
          <a:xfrm>
            <a:off x="4856921" y="3276360"/>
            <a:ext cx="2358887" cy="68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65874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F98F1DD-781A-8648-B771-DE2FCAA33BE9}"/>
              </a:ext>
            </a:extLst>
          </p:cNvPr>
          <p:cNvSpPr/>
          <p:nvPr/>
        </p:nvSpPr>
        <p:spPr>
          <a:xfrm>
            <a:off x="7333977" y="1358494"/>
            <a:ext cx="4313376" cy="3933706"/>
          </a:xfrm>
          <a:prstGeom prst="rect">
            <a:avLst/>
          </a:prstGeom>
        </p:spPr>
        <p:txBody>
          <a:bodyPr>
            <a:noAutofit/>
          </a:bodyPr>
          <a:lstStyle/>
          <a:p>
            <a:pPr>
              <a:lnSpc>
                <a:spcPts val="3500"/>
              </a:lnSpc>
              <a:spcAft>
                <a:spcPts val="1200"/>
              </a:spcAft>
            </a:pPr>
            <a:r>
              <a:rPr lang="zh-CN" altLang="en-US" sz="2000" dirty="0"/>
              <a:t>低风险网站分类：</a:t>
            </a:r>
            <a:endParaRPr lang="en-US" altLang="zh-CN" sz="2000" dirty="0"/>
          </a:p>
          <a:p>
            <a:pPr marL="285750" indent="-285750">
              <a:lnSpc>
                <a:spcPts val="3500"/>
              </a:lnSpc>
              <a:spcAft>
                <a:spcPts val="1200"/>
              </a:spcAft>
              <a:buFont typeface="Arial" panose="020B0604020202020204" pitchFamily="34" charset="0"/>
              <a:buChar char="•"/>
            </a:pPr>
            <a:r>
              <a:rPr lang="zh-CN" altLang="en-US" sz="2000" dirty="0"/>
              <a:t>第一种，通过使用</a:t>
            </a:r>
            <a:r>
              <a:rPr lang="en-US" altLang="zh-CN" sz="2000" dirty="0"/>
              <a:t>CAPTCHA</a:t>
            </a:r>
            <a:r>
              <a:rPr lang="zh-CN" altLang="en-US" sz="2000" dirty="0"/>
              <a:t>限制登录速度（有</a:t>
            </a:r>
            <a:r>
              <a:rPr lang="en-US" altLang="zh-CN" sz="2000" dirty="0"/>
              <a:t>23</a:t>
            </a:r>
            <a:r>
              <a:rPr lang="zh-CN" altLang="en-US" sz="2000" dirty="0"/>
              <a:t>个此类网站）。帐户登录失败时要求用户提供验证码且下次登录时验证码将刷新。</a:t>
            </a:r>
            <a:endParaRPr lang="en-US" altLang="zh-CN" sz="2000" dirty="0"/>
          </a:p>
          <a:p>
            <a:pPr marL="285750" indent="-285750">
              <a:lnSpc>
                <a:spcPts val="3500"/>
              </a:lnSpc>
              <a:spcAft>
                <a:spcPts val="1200"/>
              </a:spcAft>
              <a:buFont typeface="Arial" panose="020B0604020202020204" pitchFamily="34" charset="0"/>
              <a:buChar char="•"/>
            </a:pPr>
            <a:r>
              <a:rPr lang="zh-CN" altLang="en-US" sz="2000" dirty="0"/>
              <a:t>作者认为这种方式在有效地阻止在线密码攻击的同时又可为合法用户保留可用性。</a:t>
            </a:r>
          </a:p>
        </p:txBody>
      </p:sp>
      <p:pic>
        <p:nvPicPr>
          <p:cNvPr id="3" name="图片 2">
            <a:extLst>
              <a:ext uri="{FF2B5EF4-FFF2-40B4-BE49-F238E27FC236}">
                <a16:creationId xmlns:a16="http://schemas.microsoft.com/office/drawing/2014/main" id="{47C76C99-68E3-9E4C-B4F7-591EF0BBC349}"/>
              </a:ext>
            </a:extLst>
          </p:cNvPr>
          <p:cNvPicPr>
            <a:picLocks noChangeAspect="1"/>
          </p:cNvPicPr>
          <p:nvPr/>
        </p:nvPicPr>
        <p:blipFill>
          <a:blip r:embed="rId2"/>
          <a:stretch>
            <a:fillRect/>
          </a:stretch>
        </p:blipFill>
        <p:spPr>
          <a:xfrm>
            <a:off x="544647" y="1358494"/>
            <a:ext cx="6436727" cy="3557916"/>
          </a:xfrm>
          <a:prstGeom prst="rect">
            <a:avLst/>
          </a:prstGeom>
        </p:spPr>
      </p:pic>
      <p:sp>
        <p:nvSpPr>
          <p:cNvPr id="6" name="标题 1">
            <a:extLst>
              <a:ext uri="{FF2B5EF4-FFF2-40B4-BE49-F238E27FC236}">
                <a16:creationId xmlns:a16="http://schemas.microsoft.com/office/drawing/2014/main" id="{D3BD879F-0F0D-D847-9F10-1F4177FF51CF}"/>
              </a:ext>
            </a:extLst>
          </p:cNvPr>
          <p:cNvSpPr txBox="1">
            <a:spLocks/>
          </p:cNvSpPr>
          <p:nvPr/>
        </p:nvSpPr>
        <p:spPr>
          <a:xfrm>
            <a:off x="3749760" y="432785"/>
            <a:ext cx="4506344" cy="583096"/>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sz="3000" dirty="0"/>
              <a:t>低风险网站定义及分类</a:t>
            </a:r>
          </a:p>
        </p:txBody>
      </p:sp>
      <p:sp>
        <p:nvSpPr>
          <p:cNvPr id="8" name="矩形标注 7">
            <a:extLst>
              <a:ext uri="{FF2B5EF4-FFF2-40B4-BE49-F238E27FC236}">
                <a16:creationId xmlns:a16="http://schemas.microsoft.com/office/drawing/2014/main" id="{C8D07F90-C48D-C748-A864-1824701F70E2}"/>
              </a:ext>
            </a:extLst>
          </p:cNvPr>
          <p:cNvSpPr/>
          <p:nvPr/>
        </p:nvSpPr>
        <p:spPr>
          <a:xfrm>
            <a:off x="923752" y="1844718"/>
            <a:ext cx="1912453" cy="1391478"/>
          </a:xfrm>
          <a:prstGeom prst="wedgeRectCallout">
            <a:avLst>
              <a:gd name="adj1" fmla="val -34692"/>
              <a:gd name="adj2" fmla="val 758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EB28FFEF-597F-364C-8652-9ECD02E251B9}"/>
              </a:ext>
            </a:extLst>
          </p:cNvPr>
          <p:cNvSpPr/>
          <p:nvPr/>
        </p:nvSpPr>
        <p:spPr>
          <a:xfrm>
            <a:off x="1002953" y="2032626"/>
            <a:ext cx="1754050" cy="1015663"/>
          </a:xfrm>
          <a:prstGeom prst="rect">
            <a:avLst/>
          </a:prstGeom>
        </p:spPr>
        <p:txBody>
          <a:bodyPr wrap="square">
            <a:spAutoFit/>
          </a:bodyPr>
          <a:lstStyle/>
          <a:p>
            <a:pPr algn="ctr"/>
            <a:r>
              <a:rPr lang="en-US" altLang="zh-CN" sz="2000" dirty="0"/>
              <a:t>182</a:t>
            </a:r>
            <a:r>
              <a:rPr lang="zh-CN" altLang="en-US" sz="2000" dirty="0"/>
              <a:t>个网站中有</a:t>
            </a:r>
            <a:r>
              <a:rPr lang="en-US" altLang="zh-CN" sz="2000" dirty="0"/>
              <a:t>51</a:t>
            </a:r>
            <a:r>
              <a:rPr lang="zh-CN" altLang="en-US" sz="2000" dirty="0"/>
              <a:t>个为</a:t>
            </a:r>
            <a:endParaRPr lang="en-US" altLang="zh-CN" sz="2000" dirty="0"/>
          </a:p>
          <a:p>
            <a:pPr algn="ctr"/>
            <a:r>
              <a:rPr lang="zh-CN" altLang="en-US" sz="2000" dirty="0"/>
              <a:t>低风险网站</a:t>
            </a:r>
          </a:p>
        </p:txBody>
      </p:sp>
      <p:sp>
        <p:nvSpPr>
          <p:cNvPr id="10" name="矩形 9">
            <a:extLst>
              <a:ext uri="{FF2B5EF4-FFF2-40B4-BE49-F238E27FC236}">
                <a16:creationId xmlns:a16="http://schemas.microsoft.com/office/drawing/2014/main" id="{EBF473BD-C96F-CA47-AF10-42543A6CF195}"/>
              </a:ext>
            </a:extLst>
          </p:cNvPr>
          <p:cNvSpPr/>
          <p:nvPr/>
        </p:nvSpPr>
        <p:spPr>
          <a:xfrm>
            <a:off x="531396" y="5043490"/>
            <a:ext cx="6449978" cy="1381725"/>
          </a:xfrm>
          <a:prstGeom prst="rect">
            <a:avLst/>
          </a:prstGeom>
        </p:spPr>
        <p:txBody>
          <a:bodyPr>
            <a:noAutofit/>
          </a:bodyPr>
          <a:lstStyle/>
          <a:p>
            <a:pPr marL="285750" indent="-285750">
              <a:lnSpc>
                <a:spcPts val="3500"/>
              </a:lnSpc>
              <a:spcAft>
                <a:spcPts val="1200"/>
              </a:spcAft>
              <a:buFont typeface="Arial" panose="020B0604020202020204" pitchFamily="34" charset="0"/>
              <a:buChar char="•"/>
            </a:pPr>
            <a:r>
              <a:rPr lang="zh-CN" altLang="en-US" sz="2000" dirty="0"/>
              <a:t>低风险网站定义：即使攻击者拥有更改</a:t>
            </a:r>
            <a:r>
              <a:rPr lang="en-US" altLang="zh-CN" sz="2000" dirty="0"/>
              <a:t>IP</a:t>
            </a:r>
            <a:r>
              <a:rPr lang="zh-CN" altLang="en-US" sz="2000" dirty="0"/>
              <a:t>地址或清理浏览器</a:t>
            </a:r>
            <a:r>
              <a:rPr lang="en-US" altLang="zh-CN" sz="2000" dirty="0"/>
              <a:t>cookie</a:t>
            </a:r>
            <a:r>
              <a:rPr lang="zh-CN" altLang="en-US" sz="2000" dirty="0"/>
              <a:t>的能力，网站仍然可以对登录时间间隔</a:t>
            </a:r>
            <a:r>
              <a:rPr lang="en-US" altLang="zh-CN" sz="2000" dirty="0"/>
              <a:t>≤1024s</a:t>
            </a:r>
            <a:r>
              <a:rPr lang="zh-CN" altLang="en-US" sz="2000" dirty="0"/>
              <a:t>的用户实施有效的登陆限制。</a:t>
            </a:r>
            <a:endParaRPr lang="en-US" altLang="zh-CN" sz="2000" dirty="0"/>
          </a:p>
        </p:txBody>
      </p:sp>
    </p:spTree>
    <p:extLst>
      <p:ext uri="{BB962C8B-B14F-4D97-AF65-F5344CB8AC3E}">
        <p14:creationId xmlns:p14="http://schemas.microsoft.com/office/powerpoint/2010/main" val="3692996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F98F1DD-781A-8648-B771-DE2FCAA33BE9}"/>
              </a:ext>
            </a:extLst>
          </p:cNvPr>
          <p:cNvSpPr/>
          <p:nvPr/>
        </p:nvSpPr>
        <p:spPr>
          <a:xfrm>
            <a:off x="7333976" y="1358494"/>
            <a:ext cx="4313376" cy="4594097"/>
          </a:xfrm>
          <a:prstGeom prst="rect">
            <a:avLst/>
          </a:prstGeom>
        </p:spPr>
        <p:txBody>
          <a:bodyPr>
            <a:noAutofit/>
          </a:bodyPr>
          <a:lstStyle/>
          <a:p>
            <a:pPr>
              <a:lnSpc>
                <a:spcPts val="3500"/>
              </a:lnSpc>
              <a:spcAft>
                <a:spcPts val="1200"/>
              </a:spcAft>
            </a:pPr>
            <a:r>
              <a:rPr lang="zh-CN" altLang="en-US" sz="2000" dirty="0"/>
              <a:t>低风险网站分类：</a:t>
            </a:r>
            <a:endParaRPr lang="en-US" altLang="zh-CN" sz="2000" dirty="0"/>
          </a:p>
          <a:p>
            <a:pPr marL="285750" indent="-285750">
              <a:lnSpc>
                <a:spcPts val="3500"/>
              </a:lnSpc>
              <a:spcAft>
                <a:spcPts val="1200"/>
              </a:spcAft>
              <a:buFont typeface="Arial" panose="020B0604020202020204" pitchFamily="34" charset="0"/>
              <a:buChar char="•"/>
            </a:pPr>
            <a:r>
              <a:rPr lang="zh-CN" altLang="en-US" sz="2000" dirty="0"/>
              <a:t>第二种低风险网站（有</a:t>
            </a:r>
            <a:r>
              <a:rPr lang="en-US" altLang="zh-CN" sz="2000" dirty="0"/>
              <a:t>28</a:t>
            </a:r>
            <a:r>
              <a:rPr lang="zh-CN" altLang="en-US" sz="2000" dirty="0"/>
              <a:t>个此类网站）会在不提供验证码的情况下锁定帐户且随后使用正确密码登录也将被阻止。该帐户需要通过重置密码等手段来解锁。</a:t>
            </a:r>
            <a:endParaRPr lang="en-US" altLang="zh-CN" sz="2000" dirty="0"/>
          </a:p>
          <a:p>
            <a:pPr marL="285750" indent="-285750">
              <a:lnSpc>
                <a:spcPts val="3500"/>
              </a:lnSpc>
              <a:spcAft>
                <a:spcPts val="1200"/>
              </a:spcAft>
              <a:buFont typeface="Arial" panose="020B0604020202020204" pitchFamily="34" charset="0"/>
              <a:buChar char="•"/>
            </a:pPr>
            <a:r>
              <a:rPr lang="zh-CN" altLang="en-US" sz="2000" dirty="0"/>
              <a:t>作者认为这些网站有遭到拒绝服务攻击的风险，给合法用户身份验证带来困难。</a:t>
            </a:r>
          </a:p>
        </p:txBody>
      </p:sp>
      <p:pic>
        <p:nvPicPr>
          <p:cNvPr id="3" name="图片 2">
            <a:extLst>
              <a:ext uri="{FF2B5EF4-FFF2-40B4-BE49-F238E27FC236}">
                <a16:creationId xmlns:a16="http://schemas.microsoft.com/office/drawing/2014/main" id="{47C76C99-68E3-9E4C-B4F7-591EF0BBC349}"/>
              </a:ext>
            </a:extLst>
          </p:cNvPr>
          <p:cNvPicPr>
            <a:picLocks noChangeAspect="1"/>
          </p:cNvPicPr>
          <p:nvPr/>
        </p:nvPicPr>
        <p:blipFill>
          <a:blip r:embed="rId2"/>
          <a:stretch>
            <a:fillRect/>
          </a:stretch>
        </p:blipFill>
        <p:spPr>
          <a:xfrm>
            <a:off x="544647" y="1358494"/>
            <a:ext cx="6436727" cy="3557916"/>
          </a:xfrm>
          <a:prstGeom prst="rect">
            <a:avLst/>
          </a:prstGeom>
        </p:spPr>
      </p:pic>
      <p:sp>
        <p:nvSpPr>
          <p:cNvPr id="6" name="标题 1">
            <a:extLst>
              <a:ext uri="{FF2B5EF4-FFF2-40B4-BE49-F238E27FC236}">
                <a16:creationId xmlns:a16="http://schemas.microsoft.com/office/drawing/2014/main" id="{D3BD879F-0F0D-D847-9F10-1F4177FF51CF}"/>
              </a:ext>
            </a:extLst>
          </p:cNvPr>
          <p:cNvSpPr txBox="1">
            <a:spLocks/>
          </p:cNvSpPr>
          <p:nvPr/>
        </p:nvSpPr>
        <p:spPr>
          <a:xfrm>
            <a:off x="3749760" y="432785"/>
            <a:ext cx="4506344" cy="583096"/>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sz="3000" dirty="0"/>
              <a:t>低风险网站定义及分类</a:t>
            </a:r>
          </a:p>
        </p:txBody>
      </p:sp>
      <p:sp>
        <p:nvSpPr>
          <p:cNvPr id="8" name="矩形标注 7">
            <a:extLst>
              <a:ext uri="{FF2B5EF4-FFF2-40B4-BE49-F238E27FC236}">
                <a16:creationId xmlns:a16="http://schemas.microsoft.com/office/drawing/2014/main" id="{C8D07F90-C48D-C748-A864-1824701F70E2}"/>
              </a:ext>
            </a:extLst>
          </p:cNvPr>
          <p:cNvSpPr/>
          <p:nvPr/>
        </p:nvSpPr>
        <p:spPr>
          <a:xfrm>
            <a:off x="923752" y="1844718"/>
            <a:ext cx="1912453" cy="1391478"/>
          </a:xfrm>
          <a:prstGeom prst="wedgeRectCallout">
            <a:avLst>
              <a:gd name="adj1" fmla="val -34692"/>
              <a:gd name="adj2" fmla="val 758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EB28FFEF-597F-364C-8652-9ECD02E251B9}"/>
              </a:ext>
            </a:extLst>
          </p:cNvPr>
          <p:cNvSpPr/>
          <p:nvPr/>
        </p:nvSpPr>
        <p:spPr>
          <a:xfrm>
            <a:off x="1002953" y="2032626"/>
            <a:ext cx="1754050" cy="1015663"/>
          </a:xfrm>
          <a:prstGeom prst="rect">
            <a:avLst/>
          </a:prstGeom>
        </p:spPr>
        <p:txBody>
          <a:bodyPr wrap="square">
            <a:spAutoFit/>
          </a:bodyPr>
          <a:lstStyle/>
          <a:p>
            <a:pPr algn="ctr"/>
            <a:r>
              <a:rPr lang="en-US" altLang="zh-CN" sz="2000" dirty="0"/>
              <a:t>182</a:t>
            </a:r>
            <a:r>
              <a:rPr lang="zh-CN" altLang="en-US" sz="2000" dirty="0"/>
              <a:t>个网站中有</a:t>
            </a:r>
            <a:r>
              <a:rPr lang="en-US" altLang="zh-CN" sz="2000" dirty="0"/>
              <a:t>51</a:t>
            </a:r>
            <a:r>
              <a:rPr lang="zh-CN" altLang="en-US" sz="2000" dirty="0"/>
              <a:t>个为</a:t>
            </a:r>
            <a:endParaRPr lang="en-US" altLang="zh-CN" sz="2000" dirty="0"/>
          </a:p>
          <a:p>
            <a:pPr algn="ctr"/>
            <a:r>
              <a:rPr lang="zh-CN" altLang="en-US" sz="2000" dirty="0"/>
              <a:t>低风险网站</a:t>
            </a:r>
          </a:p>
        </p:txBody>
      </p:sp>
      <p:sp>
        <p:nvSpPr>
          <p:cNvPr id="4" name="矩形 3">
            <a:extLst>
              <a:ext uri="{FF2B5EF4-FFF2-40B4-BE49-F238E27FC236}">
                <a16:creationId xmlns:a16="http://schemas.microsoft.com/office/drawing/2014/main" id="{30FC3C65-FC3E-5B4C-9132-CB0D83669F10}"/>
              </a:ext>
            </a:extLst>
          </p:cNvPr>
          <p:cNvSpPr/>
          <p:nvPr/>
        </p:nvSpPr>
        <p:spPr>
          <a:xfrm>
            <a:off x="544648" y="5104305"/>
            <a:ext cx="6436726" cy="1381725"/>
          </a:xfrm>
          <a:prstGeom prst="rect">
            <a:avLst/>
          </a:prstGeom>
        </p:spPr>
        <p:txBody>
          <a:bodyPr>
            <a:noAutofit/>
          </a:bodyPr>
          <a:lstStyle/>
          <a:p>
            <a:pPr marL="285750" indent="-285750">
              <a:lnSpc>
                <a:spcPts val="3500"/>
              </a:lnSpc>
              <a:spcAft>
                <a:spcPts val="1200"/>
              </a:spcAft>
              <a:buFont typeface="Arial" panose="020B0604020202020204" pitchFamily="34" charset="0"/>
              <a:buChar char="•"/>
            </a:pPr>
            <a:r>
              <a:rPr lang="zh-CN" altLang="en-US" sz="2000" dirty="0"/>
              <a:t>攻击者可以通过多次登录失败来触发帐户锁定。当合法用户尝试登录时，无论使用哪个</a:t>
            </a:r>
            <a:r>
              <a:rPr lang="en-US" altLang="zh-CN" sz="2000" dirty="0"/>
              <a:t>IP</a:t>
            </a:r>
            <a:r>
              <a:rPr lang="zh-CN" altLang="en-US" sz="2000" dirty="0"/>
              <a:t>地址，其请求都将被拒绝。</a:t>
            </a:r>
            <a:endParaRPr lang="en-US" altLang="zh-CN" sz="2000" dirty="0"/>
          </a:p>
        </p:txBody>
      </p:sp>
    </p:spTree>
    <p:extLst>
      <p:ext uri="{BB962C8B-B14F-4D97-AF65-F5344CB8AC3E}">
        <p14:creationId xmlns:p14="http://schemas.microsoft.com/office/powerpoint/2010/main" val="2160526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F98F1DD-781A-8648-B771-DE2FCAA33BE9}"/>
              </a:ext>
            </a:extLst>
          </p:cNvPr>
          <p:cNvSpPr/>
          <p:nvPr/>
        </p:nvSpPr>
        <p:spPr>
          <a:xfrm>
            <a:off x="793657" y="3972340"/>
            <a:ext cx="10604686" cy="2784180"/>
          </a:xfrm>
          <a:prstGeom prst="rect">
            <a:avLst/>
          </a:prstGeom>
        </p:spPr>
        <p:txBody>
          <a:bodyPr>
            <a:noAutofit/>
          </a:bodyPr>
          <a:lstStyle/>
          <a:p>
            <a:pPr marL="285750" indent="-285750">
              <a:lnSpc>
                <a:spcPts val="3500"/>
              </a:lnSpc>
              <a:spcAft>
                <a:spcPts val="1200"/>
              </a:spcAft>
              <a:buFont typeface="Arial" panose="020B0604020202020204" pitchFamily="34" charset="0"/>
              <a:buChar char="•"/>
            </a:pPr>
            <a:r>
              <a:rPr lang="zh-CN" altLang="en-US" sz="2000" dirty="0"/>
              <a:t>未告知的自动用户锁定：几次失败的登录尝试后，用户甚至无法使用正确的密码登录，例如</a:t>
            </a:r>
            <a:r>
              <a:rPr lang="en-US" altLang="zh-CN" sz="2000" dirty="0" err="1"/>
              <a:t>genius.com</a:t>
            </a:r>
            <a:r>
              <a:rPr lang="zh-CN" altLang="en-US" sz="2000" dirty="0"/>
              <a:t>。</a:t>
            </a:r>
          </a:p>
          <a:p>
            <a:pPr marL="285750" indent="-285750">
              <a:lnSpc>
                <a:spcPts val="3500"/>
              </a:lnSpc>
              <a:spcAft>
                <a:spcPts val="1200"/>
              </a:spcAft>
              <a:buFont typeface="Arial" panose="020B0604020202020204" pitchFamily="34" charset="0"/>
              <a:buChar char="•"/>
            </a:pPr>
            <a:r>
              <a:rPr lang="zh-CN" altLang="en-US" sz="2000" dirty="0"/>
              <a:t>先进的密码破解攻击检测：某些网站能够检测机器人发送的自动身份验证请求。 例如，在</a:t>
            </a:r>
            <a:r>
              <a:rPr lang="en-US" altLang="zh-CN" sz="2000" dirty="0" err="1"/>
              <a:t>soundcloud.com</a:t>
            </a:r>
            <a:r>
              <a:rPr lang="zh-CN" altLang="en-US" sz="2000" dirty="0"/>
              <a:t>的登陆次数超过</a:t>
            </a:r>
            <a:r>
              <a:rPr lang="en-US" altLang="zh-CN" sz="2000" dirty="0"/>
              <a:t>100</a:t>
            </a:r>
            <a:r>
              <a:rPr lang="zh-CN" altLang="en-US" sz="2000" dirty="0"/>
              <a:t>次后，将显示</a:t>
            </a:r>
            <a:r>
              <a:rPr lang="en-US" altLang="zh-CN" sz="2000" dirty="0"/>
              <a:t>CAPTCHA</a:t>
            </a:r>
            <a:r>
              <a:rPr lang="zh-CN" altLang="en-US" sz="2000" dirty="0"/>
              <a:t>和提示用户的已检测到自动登录机器人。在数据集中仅观察到一个这样的网站。但无法确定如何实施检测方案。</a:t>
            </a:r>
          </a:p>
        </p:txBody>
      </p:sp>
      <p:sp>
        <p:nvSpPr>
          <p:cNvPr id="6" name="标题 1">
            <a:extLst>
              <a:ext uri="{FF2B5EF4-FFF2-40B4-BE49-F238E27FC236}">
                <a16:creationId xmlns:a16="http://schemas.microsoft.com/office/drawing/2014/main" id="{E253AF2B-BDFB-FC4B-98AF-61B1216FD934}"/>
              </a:ext>
            </a:extLst>
          </p:cNvPr>
          <p:cNvSpPr txBox="1">
            <a:spLocks/>
          </p:cNvSpPr>
          <p:nvPr/>
        </p:nvSpPr>
        <p:spPr>
          <a:xfrm>
            <a:off x="3749760" y="432785"/>
            <a:ext cx="4506344" cy="583096"/>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sz="3000" dirty="0"/>
              <a:t>有趣的现象</a:t>
            </a:r>
          </a:p>
        </p:txBody>
      </p:sp>
      <p:pic>
        <p:nvPicPr>
          <p:cNvPr id="4" name="图片 3">
            <a:extLst>
              <a:ext uri="{FF2B5EF4-FFF2-40B4-BE49-F238E27FC236}">
                <a16:creationId xmlns:a16="http://schemas.microsoft.com/office/drawing/2014/main" id="{46F1242E-C462-AC4D-A73A-DFAEF3A88162}"/>
              </a:ext>
            </a:extLst>
          </p:cNvPr>
          <p:cNvPicPr>
            <a:picLocks noChangeAspect="1"/>
          </p:cNvPicPr>
          <p:nvPr/>
        </p:nvPicPr>
        <p:blipFill>
          <a:blip r:embed="rId2"/>
          <a:stretch>
            <a:fillRect/>
          </a:stretch>
        </p:blipFill>
        <p:spPr>
          <a:xfrm>
            <a:off x="2396501" y="1211754"/>
            <a:ext cx="7398998" cy="2485601"/>
          </a:xfrm>
          <a:prstGeom prst="rect">
            <a:avLst/>
          </a:prstGeom>
        </p:spPr>
      </p:pic>
    </p:spTree>
    <p:extLst>
      <p:ext uri="{BB962C8B-B14F-4D97-AF65-F5344CB8AC3E}">
        <p14:creationId xmlns:p14="http://schemas.microsoft.com/office/powerpoint/2010/main" val="354697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3E32BD6-3B3E-3043-9E67-9896E013C4B6}"/>
              </a:ext>
            </a:extLst>
          </p:cNvPr>
          <p:cNvSpPr txBox="1">
            <a:spLocks/>
          </p:cNvSpPr>
          <p:nvPr/>
        </p:nvSpPr>
        <p:spPr>
          <a:xfrm>
            <a:off x="3749760" y="432785"/>
            <a:ext cx="4506344" cy="583096"/>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sz="3000" dirty="0"/>
              <a:t>对开发限速机制的建议</a:t>
            </a:r>
          </a:p>
        </p:txBody>
      </p:sp>
      <p:sp>
        <p:nvSpPr>
          <p:cNvPr id="7" name="矩形 6">
            <a:extLst>
              <a:ext uri="{FF2B5EF4-FFF2-40B4-BE49-F238E27FC236}">
                <a16:creationId xmlns:a16="http://schemas.microsoft.com/office/drawing/2014/main" id="{ED0C083E-CA66-3A48-9303-3FC61F5B81DD}"/>
              </a:ext>
            </a:extLst>
          </p:cNvPr>
          <p:cNvSpPr/>
          <p:nvPr/>
        </p:nvSpPr>
        <p:spPr>
          <a:xfrm>
            <a:off x="683999" y="3315349"/>
            <a:ext cx="3240000" cy="1754326"/>
          </a:xfrm>
          <a:prstGeom prst="rect">
            <a:avLst/>
          </a:prstGeom>
        </p:spPr>
        <p:txBody>
          <a:bodyPr>
            <a:noAutofit/>
          </a:bodyPr>
          <a:lstStyle/>
          <a:p>
            <a:pPr marL="285750" indent="-285750">
              <a:lnSpc>
                <a:spcPts val="3000"/>
              </a:lnSpc>
              <a:buFont typeface="Arial" panose="020B0604020202020204" pitchFamily="34" charset="0"/>
              <a:buChar char="•"/>
            </a:pPr>
            <a:r>
              <a:rPr lang="zh-CN" altLang="en-US" sz="2000" dirty="0"/>
              <a:t>设置不考虑来自客户端信息的计数机制，例如</a:t>
            </a:r>
            <a:r>
              <a:rPr lang="en-US" altLang="zh-CN" sz="2000" dirty="0"/>
              <a:t>Cookie</a:t>
            </a:r>
            <a:r>
              <a:rPr lang="zh-CN" altLang="en-US" sz="2000" dirty="0"/>
              <a:t>和</a:t>
            </a:r>
            <a:r>
              <a:rPr lang="en-US" altLang="zh-CN" sz="2000" dirty="0"/>
              <a:t>IP</a:t>
            </a:r>
            <a:r>
              <a:rPr lang="zh-CN" altLang="en-US" sz="2000" dirty="0"/>
              <a:t>地址等以由攻击者操纵信息。可信信息来自目标帐户。</a:t>
            </a:r>
            <a:endParaRPr lang="en-US" altLang="zh-CN" sz="2000" dirty="0"/>
          </a:p>
          <a:p>
            <a:pPr marL="285750" indent="-285750">
              <a:lnSpc>
                <a:spcPts val="3000"/>
              </a:lnSpc>
              <a:buFont typeface="Arial" panose="020B0604020202020204" pitchFamily="34" charset="0"/>
              <a:buChar char="•"/>
            </a:pPr>
            <a:r>
              <a:rPr lang="zh-CN" altLang="en-US" sz="2000" dirty="0"/>
              <a:t>计数器不应重置过于频繁，限制攻击者两次连续登录的间隔。</a:t>
            </a:r>
          </a:p>
        </p:txBody>
      </p:sp>
      <p:sp>
        <p:nvSpPr>
          <p:cNvPr id="8" name="矩形 7">
            <a:extLst>
              <a:ext uri="{FF2B5EF4-FFF2-40B4-BE49-F238E27FC236}">
                <a16:creationId xmlns:a16="http://schemas.microsoft.com/office/drawing/2014/main" id="{2AE62822-9200-EF41-B5B4-4C16E4946386}"/>
              </a:ext>
            </a:extLst>
          </p:cNvPr>
          <p:cNvSpPr/>
          <p:nvPr/>
        </p:nvSpPr>
        <p:spPr>
          <a:xfrm>
            <a:off x="4476000" y="3315349"/>
            <a:ext cx="3240000" cy="1477328"/>
          </a:xfrm>
          <a:prstGeom prst="rect">
            <a:avLst/>
          </a:prstGeom>
        </p:spPr>
        <p:txBody>
          <a:bodyPr>
            <a:noAutofit/>
          </a:bodyPr>
          <a:lstStyle/>
          <a:p>
            <a:pPr marL="285750" indent="-285750">
              <a:lnSpc>
                <a:spcPts val="3000"/>
              </a:lnSpc>
              <a:buFont typeface="Arial" panose="020B0604020202020204" pitchFamily="34" charset="0"/>
              <a:buChar char="•"/>
            </a:pPr>
            <a:r>
              <a:rPr lang="zh-CN" altLang="en-US" sz="2000" dirty="0"/>
              <a:t>在登录次数达到阈值时，相较于锁定账户，提供</a:t>
            </a:r>
            <a:r>
              <a:rPr lang="en-US" altLang="zh-CN" sz="2000" dirty="0"/>
              <a:t>CAPTCHA</a:t>
            </a:r>
            <a:r>
              <a:rPr lang="zh-CN" altLang="en-US" sz="2000" dirty="0"/>
              <a:t>是保障可用性和安全性的更好解决方案。</a:t>
            </a:r>
            <a:endParaRPr lang="en-US" altLang="zh-CN" sz="2000" dirty="0"/>
          </a:p>
          <a:p>
            <a:pPr marL="285750" indent="-285750">
              <a:lnSpc>
                <a:spcPts val="3000"/>
              </a:lnSpc>
              <a:buFont typeface="Arial" panose="020B0604020202020204" pitchFamily="34" charset="0"/>
              <a:buChar char="•"/>
            </a:pPr>
            <a:r>
              <a:rPr lang="zh-CN" altLang="en-US" sz="2000" dirty="0"/>
              <a:t>识别用户登录模式的机器学习方法也是有前景的方向。</a:t>
            </a:r>
          </a:p>
        </p:txBody>
      </p:sp>
      <p:sp>
        <p:nvSpPr>
          <p:cNvPr id="9" name="矩形 8">
            <a:extLst>
              <a:ext uri="{FF2B5EF4-FFF2-40B4-BE49-F238E27FC236}">
                <a16:creationId xmlns:a16="http://schemas.microsoft.com/office/drawing/2014/main" id="{C2FD2730-B8F3-634C-BD95-66B89FC6CD31}"/>
              </a:ext>
            </a:extLst>
          </p:cNvPr>
          <p:cNvSpPr/>
          <p:nvPr/>
        </p:nvSpPr>
        <p:spPr>
          <a:xfrm>
            <a:off x="8267999" y="3315349"/>
            <a:ext cx="3240000" cy="1477328"/>
          </a:xfrm>
          <a:prstGeom prst="rect">
            <a:avLst/>
          </a:prstGeom>
        </p:spPr>
        <p:txBody>
          <a:bodyPr>
            <a:noAutofit/>
          </a:bodyPr>
          <a:lstStyle/>
          <a:p>
            <a:pPr marL="285750" indent="-285750">
              <a:lnSpc>
                <a:spcPts val="3000"/>
              </a:lnSpc>
              <a:buFont typeface="Arial" panose="020B0604020202020204" pitchFamily="34" charset="0"/>
              <a:buChar char="•"/>
            </a:pPr>
            <a:r>
              <a:rPr lang="zh-CN" altLang="en-US" sz="2000" dirty="0"/>
              <a:t>网站应该引导用户使用不同类型字符的复杂组合、要求最小密码长度并禁止使用个人信息相关的密码。</a:t>
            </a:r>
            <a:endParaRPr lang="en-US" altLang="zh-CN" sz="2000" dirty="0"/>
          </a:p>
          <a:p>
            <a:pPr marL="285750" indent="-285750">
              <a:lnSpc>
                <a:spcPts val="3000"/>
              </a:lnSpc>
              <a:buFont typeface="Arial" panose="020B0604020202020204" pitchFamily="34" charset="0"/>
              <a:buChar char="•"/>
            </a:pPr>
            <a:r>
              <a:rPr lang="zh-CN" altLang="en-US" sz="2000" dirty="0"/>
              <a:t>这样限速机制的不完善不会妨碍用户的安全。</a:t>
            </a:r>
            <a:endParaRPr lang="en-US" altLang="zh-CN" sz="2000" dirty="0"/>
          </a:p>
        </p:txBody>
      </p:sp>
      <p:pic>
        <p:nvPicPr>
          <p:cNvPr id="11" name="图片 10">
            <a:extLst>
              <a:ext uri="{FF2B5EF4-FFF2-40B4-BE49-F238E27FC236}">
                <a16:creationId xmlns:a16="http://schemas.microsoft.com/office/drawing/2014/main" id="{B05ADA8D-0E0A-D748-861D-9DE9742C1710}"/>
              </a:ext>
            </a:extLst>
          </p:cNvPr>
          <p:cNvPicPr>
            <a:picLocks noChangeAspect="1"/>
          </p:cNvPicPr>
          <p:nvPr/>
        </p:nvPicPr>
        <p:blipFill rotWithShape="1">
          <a:blip r:embed="rId2"/>
          <a:srcRect l="4517" r="6565"/>
          <a:stretch/>
        </p:blipFill>
        <p:spPr>
          <a:xfrm>
            <a:off x="801357" y="1240906"/>
            <a:ext cx="3027100" cy="19149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图片 11">
            <a:extLst>
              <a:ext uri="{FF2B5EF4-FFF2-40B4-BE49-F238E27FC236}">
                <a16:creationId xmlns:a16="http://schemas.microsoft.com/office/drawing/2014/main" id="{ACDF82FA-993D-334D-AAB8-F3BF3C406C14}"/>
              </a:ext>
            </a:extLst>
          </p:cNvPr>
          <p:cNvPicPr>
            <a:picLocks noChangeAspect="1"/>
          </p:cNvPicPr>
          <p:nvPr/>
        </p:nvPicPr>
        <p:blipFill>
          <a:blip r:embed="rId3"/>
          <a:stretch>
            <a:fillRect/>
          </a:stretch>
        </p:blipFill>
        <p:spPr>
          <a:xfrm>
            <a:off x="4476000" y="1240907"/>
            <a:ext cx="2914057" cy="19149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图片 12">
            <a:extLst>
              <a:ext uri="{FF2B5EF4-FFF2-40B4-BE49-F238E27FC236}">
                <a16:creationId xmlns:a16="http://schemas.microsoft.com/office/drawing/2014/main" id="{BD521969-0888-C242-A0FE-150D195E864C}"/>
              </a:ext>
            </a:extLst>
          </p:cNvPr>
          <p:cNvPicPr>
            <a:picLocks noChangeAspect="1"/>
          </p:cNvPicPr>
          <p:nvPr/>
        </p:nvPicPr>
        <p:blipFill rotWithShape="1">
          <a:blip r:embed="rId4"/>
          <a:srcRect r="16970" b="27250"/>
          <a:stretch/>
        </p:blipFill>
        <p:spPr>
          <a:xfrm>
            <a:off x="8363545" y="1240906"/>
            <a:ext cx="2914057" cy="19149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02428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F98F1DD-781A-8648-B771-DE2FCAA33BE9}"/>
              </a:ext>
            </a:extLst>
          </p:cNvPr>
          <p:cNvSpPr/>
          <p:nvPr/>
        </p:nvSpPr>
        <p:spPr>
          <a:xfrm>
            <a:off x="826656" y="3680938"/>
            <a:ext cx="10538687" cy="2744277"/>
          </a:xfrm>
          <a:prstGeom prst="rect">
            <a:avLst/>
          </a:prstGeom>
        </p:spPr>
        <p:txBody>
          <a:bodyPr>
            <a:noAutofit/>
          </a:bodyPr>
          <a:lstStyle/>
          <a:p>
            <a:pPr>
              <a:lnSpc>
                <a:spcPts val="3000"/>
              </a:lnSpc>
            </a:pPr>
            <a:r>
              <a:rPr lang="zh-CN" altLang="en-US" sz="2000" dirty="0"/>
              <a:t>数据收集问题：</a:t>
            </a:r>
            <a:endParaRPr lang="en-US" altLang="zh-CN" sz="2000" dirty="0"/>
          </a:p>
          <a:p>
            <a:pPr marL="285750" indent="-285750">
              <a:lnSpc>
                <a:spcPts val="3000"/>
              </a:lnSpc>
              <a:buFont typeface="Arial" panose="020B0604020202020204" pitchFamily="34" charset="0"/>
              <a:buChar char="•"/>
            </a:pPr>
            <a:r>
              <a:rPr lang="en-US" altLang="zh-CN" sz="2000" dirty="0"/>
              <a:t>1</a:t>
            </a:r>
            <a:r>
              <a:rPr lang="zh-CN" altLang="en-US" sz="2000" dirty="0"/>
              <a:t>、某些网站将云</a:t>
            </a:r>
            <a:r>
              <a:rPr lang="en-US" altLang="zh-CN" sz="2000" dirty="0"/>
              <a:t>IP</a:t>
            </a:r>
            <a:r>
              <a:rPr lang="zh-CN" altLang="en-US" sz="2000" dirty="0"/>
              <a:t>范围列入黑名单，并禁止从这些</a:t>
            </a:r>
            <a:r>
              <a:rPr lang="en-US" altLang="zh-CN" sz="2000" dirty="0"/>
              <a:t>IP</a:t>
            </a:r>
            <a:r>
              <a:rPr lang="zh-CN" altLang="en-US" sz="2000" dirty="0"/>
              <a:t>地址发送的用户身份验证请求。</a:t>
            </a:r>
            <a:endParaRPr lang="en-US" altLang="zh-CN" sz="2000" dirty="0"/>
          </a:p>
          <a:p>
            <a:pPr marL="285750" indent="-285750">
              <a:lnSpc>
                <a:spcPts val="3000"/>
              </a:lnSpc>
              <a:buFont typeface="Arial" panose="020B0604020202020204" pitchFamily="34" charset="0"/>
              <a:buChar char="•"/>
            </a:pPr>
            <a:r>
              <a:rPr lang="en-US" altLang="zh-CN" sz="2000" dirty="0"/>
              <a:t>2</a:t>
            </a:r>
            <a:r>
              <a:rPr lang="zh-CN" altLang="en-US" sz="2000" dirty="0"/>
              <a:t>、其中一个网站具有检测来自机器人的登录的能力。</a:t>
            </a:r>
            <a:endParaRPr lang="en-US" altLang="zh-CN" sz="2000" dirty="0"/>
          </a:p>
          <a:p>
            <a:pPr marL="285750" indent="-285750">
              <a:lnSpc>
                <a:spcPts val="3000"/>
              </a:lnSpc>
              <a:buFont typeface="Arial" panose="020B0604020202020204" pitchFamily="34" charset="0"/>
              <a:buChar char="•"/>
            </a:pPr>
            <a:r>
              <a:rPr lang="en-US" altLang="zh-CN" sz="2000" dirty="0"/>
              <a:t>3</a:t>
            </a:r>
            <a:r>
              <a:rPr lang="zh-CN" altLang="en-US" sz="2000" dirty="0"/>
              <a:t>、有些网站限速模型与论文假设不一致，例如少数网站上观察到几次尝试失败的登录后，网站将正确的密码视为错误的密码，因此无法区分这些成功和失败的登录。有的网站通过降低</a:t>
            </a:r>
            <a:r>
              <a:rPr lang="en-US" altLang="zh-CN" sz="2000" dirty="0"/>
              <a:t>HTTP</a:t>
            </a:r>
            <a:r>
              <a:rPr lang="zh-CN" altLang="en-US" sz="2000" dirty="0"/>
              <a:t>响应速度实现限速，没有锁定帐户或显示验证码。</a:t>
            </a:r>
            <a:endParaRPr lang="en-US" altLang="zh-CN" sz="2000" dirty="0"/>
          </a:p>
          <a:p>
            <a:pPr marL="285750" indent="-285750">
              <a:lnSpc>
                <a:spcPts val="3000"/>
              </a:lnSpc>
              <a:buFont typeface="Arial" panose="020B0604020202020204" pitchFamily="34" charset="0"/>
              <a:buChar char="•"/>
            </a:pPr>
            <a:r>
              <a:rPr lang="zh-CN" altLang="en-US" sz="2000" dirty="0"/>
              <a:t>改进：可以使用非云</a:t>
            </a:r>
            <a:r>
              <a:rPr lang="en-US" altLang="zh-CN" sz="2000" dirty="0"/>
              <a:t>IP</a:t>
            </a:r>
            <a:r>
              <a:rPr lang="zh-CN" altLang="en-US" sz="2000" dirty="0"/>
              <a:t>地址和替代的</a:t>
            </a:r>
            <a:r>
              <a:rPr lang="en-US" altLang="zh-CN" sz="2000" dirty="0"/>
              <a:t>Web</a:t>
            </a:r>
            <a:r>
              <a:rPr lang="zh-CN" altLang="en-US" sz="2000" dirty="0"/>
              <a:t>自动化引擎来改进我们的实验。</a:t>
            </a:r>
          </a:p>
        </p:txBody>
      </p:sp>
      <p:sp>
        <p:nvSpPr>
          <p:cNvPr id="4" name="标题 1">
            <a:extLst>
              <a:ext uri="{FF2B5EF4-FFF2-40B4-BE49-F238E27FC236}">
                <a16:creationId xmlns:a16="http://schemas.microsoft.com/office/drawing/2014/main" id="{DB970B12-3DB2-C841-B506-070A8AF9E4A7}"/>
              </a:ext>
            </a:extLst>
          </p:cNvPr>
          <p:cNvSpPr txBox="1">
            <a:spLocks/>
          </p:cNvSpPr>
          <p:nvPr/>
        </p:nvSpPr>
        <p:spPr>
          <a:xfrm>
            <a:off x="3749760" y="432785"/>
            <a:ext cx="4506344" cy="583096"/>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sz="3200" dirty="0"/>
              <a:t>不足及改进</a:t>
            </a:r>
            <a:endParaRPr kumimoji="1" lang="zh-CN" altLang="en-US" sz="3000" dirty="0"/>
          </a:p>
        </p:txBody>
      </p:sp>
      <p:pic>
        <p:nvPicPr>
          <p:cNvPr id="7" name="图片 6">
            <a:extLst>
              <a:ext uri="{FF2B5EF4-FFF2-40B4-BE49-F238E27FC236}">
                <a16:creationId xmlns:a16="http://schemas.microsoft.com/office/drawing/2014/main" id="{E7360F1D-E391-2A47-ABFD-EA65D8164F5F}"/>
              </a:ext>
            </a:extLst>
          </p:cNvPr>
          <p:cNvPicPr>
            <a:picLocks noChangeAspect="1"/>
          </p:cNvPicPr>
          <p:nvPr/>
        </p:nvPicPr>
        <p:blipFill>
          <a:blip r:embed="rId2"/>
          <a:stretch>
            <a:fillRect/>
          </a:stretch>
        </p:blipFill>
        <p:spPr>
          <a:xfrm>
            <a:off x="2210851" y="1524000"/>
            <a:ext cx="24003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a:extLst>
              <a:ext uri="{FF2B5EF4-FFF2-40B4-BE49-F238E27FC236}">
                <a16:creationId xmlns:a16="http://schemas.microsoft.com/office/drawing/2014/main" id="{977CC542-5647-B048-979F-1ADA991E9D2A}"/>
              </a:ext>
            </a:extLst>
          </p:cNvPr>
          <p:cNvPicPr>
            <a:picLocks noChangeAspect="1"/>
          </p:cNvPicPr>
          <p:nvPr/>
        </p:nvPicPr>
        <p:blipFill rotWithShape="1">
          <a:blip r:embed="rId3"/>
          <a:srcRect l="4163" r="6685"/>
          <a:stretch/>
        </p:blipFill>
        <p:spPr>
          <a:xfrm>
            <a:off x="7207525" y="1524000"/>
            <a:ext cx="2628066"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95181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F98F1DD-781A-8648-B771-DE2FCAA33BE9}"/>
              </a:ext>
            </a:extLst>
          </p:cNvPr>
          <p:cNvSpPr/>
          <p:nvPr/>
        </p:nvSpPr>
        <p:spPr>
          <a:xfrm>
            <a:off x="826656" y="4062413"/>
            <a:ext cx="10538687" cy="2359557"/>
          </a:xfrm>
          <a:prstGeom prst="rect">
            <a:avLst/>
          </a:prstGeom>
        </p:spPr>
        <p:txBody>
          <a:bodyPr>
            <a:noAutofit/>
          </a:bodyPr>
          <a:lstStyle/>
          <a:p>
            <a:pPr>
              <a:lnSpc>
                <a:spcPts val="3000"/>
              </a:lnSpc>
            </a:pPr>
            <a:r>
              <a:rPr lang="zh-CN" altLang="en-US" sz="2000" dirty="0"/>
              <a:t>帐户锁定和登录限制研究：</a:t>
            </a:r>
            <a:endParaRPr lang="en-US" altLang="zh-CN" sz="2000" dirty="0"/>
          </a:p>
          <a:p>
            <a:pPr marL="342900" indent="-342900">
              <a:lnSpc>
                <a:spcPts val="3000"/>
              </a:lnSpc>
              <a:buFont typeface="Arial" panose="020B0604020202020204" pitchFamily="34" charset="0"/>
              <a:buChar char="•"/>
            </a:pPr>
            <a:r>
              <a:rPr lang="zh-CN" altLang="en-US" sz="2000" dirty="0"/>
              <a:t>论文没有区分帐户锁定和登录限制，如果触发账户锁定机制，则攻击者将等待较长时间或手动解锁帐户才能执行进一步的在线攻击。如果触发</a:t>
            </a:r>
            <a:r>
              <a:rPr lang="en-US" altLang="zh-CN" sz="2000" dirty="0"/>
              <a:t>CAPTCHA</a:t>
            </a:r>
            <a:r>
              <a:rPr lang="zh-CN" altLang="en-US" sz="2000" dirty="0"/>
              <a:t>之类的登录限制机制，攻击者可以人工或自动解决</a:t>
            </a:r>
            <a:r>
              <a:rPr lang="en-US" altLang="zh-CN" sz="2000" dirty="0"/>
              <a:t>CAPTCHA</a:t>
            </a:r>
            <a:r>
              <a:rPr lang="zh-CN" altLang="en-US" sz="2000" dirty="0"/>
              <a:t>难题继续攻击。</a:t>
            </a:r>
          </a:p>
          <a:p>
            <a:pPr marL="342900" indent="-342900">
              <a:lnSpc>
                <a:spcPts val="3000"/>
              </a:lnSpc>
              <a:buFont typeface="Arial" panose="020B0604020202020204" pitchFamily="34" charset="0"/>
              <a:buChar char="•"/>
            </a:pPr>
            <a:r>
              <a:rPr lang="zh-CN" altLang="en-US" sz="2000" dirty="0"/>
              <a:t>改进：进一步研究账户锁定机制解锁方法，如等待时间、是否向管理员发出警报灯；进一步研究登陆限制，针对</a:t>
            </a:r>
            <a:r>
              <a:rPr lang="en-US" altLang="zh-CN" sz="2000" dirty="0"/>
              <a:t>CAPTCHA</a:t>
            </a:r>
            <a:r>
              <a:rPr lang="zh-CN" altLang="en-US" sz="2000" dirty="0"/>
              <a:t>展开安全性评估研究。</a:t>
            </a:r>
          </a:p>
        </p:txBody>
      </p:sp>
      <p:sp>
        <p:nvSpPr>
          <p:cNvPr id="4" name="标题 1">
            <a:extLst>
              <a:ext uri="{FF2B5EF4-FFF2-40B4-BE49-F238E27FC236}">
                <a16:creationId xmlns:a16="http://schemas.microsoft.com/office/drawing/2014/main" id="{A4418D50-F9CF-7141-9B5A-E98322790BDC}"/>
              </a:ext>
            </a:extLst>
          </p:cNvPr>
          <p:cNvSpPr txBox="1">
            <a:spLocks/>
          </p:cNvSpPr>
          <p:nvPr/>
        </p:nvSpPr>
        <p:spPr>
          <a:xfrm>
            <a:off x="3749760" y="432785"/>
            <a:ext cx="4506344" cy="583096"/>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sz="3200" dirty="0"/>
              <a:t>不足及改进</a:t>
            </a:r>
            <a:endParaRPr kumimoji="1" lang="zh-CN" altLang="en-US" sz="3000" dirty="0"/>
          </a:p>
        </p:txBody>
      </p:sp>
      <p:pic>
        <p:nvPicPr>
          <p:cNvPr id="7" name="图片 6">
            <a:extLst>
              <a:ext uri="{FF2B5EF4-FFF2-40B4-BE49-F238E27FC236}">
                <a16:creationId xmlns:a16="http://schemas.microsoft.com/office/drawing/2014/main" id="{D9991120-D57F-7849-860A-83CF1D98A86C}"/>
              </a:ext>
            </a:extLst>
          </p:cNvPr>
          <p:cNvPicPr>
            <a:picLocks noChangeAspect="1"/>
          </p:cNvPicPr>
          <p:nvPr/>
        </p:nvPicPr>
        <p:blipFill rotWithShape="1">
          <a:blip r:embed="rId2"/>
          <a:srcRect l="13823" r="13958" b="6277"/>
          <a:stretch/>
        </p:blipFill>
        <p:spPr>
          <a:xfrm>
            <a:off x="2753103" y="1359368"/>
            <a:ext cx="2560413" cy="23595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a:extLst>
              <a:ext uri="{FF2B5EF4-FFF2-40B4-BE49-F238E27FC236}">
                <a16:creationId xmlns:a16="http://schemas.microsoft.com/office/drawing/2014/main" id="{83558C49-ECF6-094C-A230-55C7466BA669}"/>
              </a:ext>
            </a:extLst>
          </p:cNvPr>
          <p:cNvPicPr>
            <a:picLocks noChangeAspect="1"/>
          </p:cNvPicPr>
          <p:nvPr/>
        </p:nvPicPr>
        <p:blipFill rotWithShape="1">
          <a:blip r:embed="rId3"/>
          <a:srcRect l="13561" r="12011"/>
          <a:stretch/>
        </p:blipFill>
        <p:spPr>
          <a:xfrm>
            <a:off x="6878486" y="1359368"/>
            <a:ext cx="2560411" cy="23803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矩形标注 8">
            <a:extLst>
              <a:ext uri="{FF2B5EF4-FFF2-40B4-BE49-F238E27FC236}">
                <a16:creationId xmlns:a16="http://schemas.microsoft.com/office/drawing/2014/main" id="{568E76F7-1B55-8F48-B8C6-00B6FFD9D7E9}"/>
              </a:ext>
            </a:extLst>
          </p:cNvPr>
          <p:cNvSpPr/>
          <p:nvPr/>
        </p:nvSpPr>
        <p:spPr>
          <a:xfrm>
            <a:off x="380413" y="1359368"/>
            <a:ext cx="1912453" cy="1391478"/>
          </a:xfrm>
          <a:prstGeom prst="wedgeRectCallout">
            <a:avLst>
              <a:gd name="adj1" fmla="val 94888"/>
              <a:gd name="adj2" fmla="val 5392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C8CF1F73-200C-6248-8B1B-574C5F04A06C}"/>
              </a:ext>
            </a:extLst>
          </p:cNvPr>
          <p:cNvSpPr/>
          <p:nvPr/>
        </p:nvSpPr>
        <p:spPr>
          <a:xfrm>
            <a:off x="459614" y="1547276"/>
            <a:ext cx="1754050" cy="1015663"/>
          </a:xfrm>
          <a:prstGeom prst="rect">
            <a:avLst/>
          </a:prstGeom>
        </p:spPr>
        <p:txBody>
          <a:bodyPr wrap="square">
            <a:spAutoFit/>
          </a:bodyPr>
          <a:lstStyle/>
          <a:p>
            <a:pPr algn="ctr"/>
            <a:r>
              <a:rPr lang="zh-CN" altLang="en-US" sz="2000" dirty="0"/>
              <a:t>您的账户将在两次登录失败后被锁定。</a:t>
            </a:r>
          </a:p>
        </p:txBody>
      </p:sp>
      <p:sp>
        <p:nvSpPr>
          <p:cNvPr id="11" name="矩形标注 10">
            <a:extLst>
              <a:ext uri="{FF2B5EF4-FFF2-40B4-BE49-F238E27FC236}">
                <a16:creationId xmlns:a16="http://schemas.microsoft.com/office/drawing/2014/main" id="{C8D07F90-C48D-C748-A864-1824701F70E2}"/>
              </a:ext>
            </a:extLst>
          </p:cNvPr>
          <p:cNvSpPr/>
          <p:nvPr/>
        </p:nvSpPr>
        <p:spPr>
          <a:xfrm>
            <a:off x="9678177" y="1574800"/>
            <a:ext cx="1912453" cy="1117719"/>
          </a:xfrm>
          <a:prstGeom prst="wedgeRectCallout">
            <a:avLst>
              <a:gd name="adj1" fmla="val -98443"/>
              <a:gd name="adj2" fmla="val -4865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2" name="矩形 11">
            <a:extLst>
              <a:ext uri="{FF2B5EF4-FFF2-40B4-BE49-F238E27FC236}">
                <a16:creationId xmlns:a16="http://schemas.microsoft.com/office/drawing/2014/main" id="{EB28FFEF-597F-364C-8652-9ECD02E251B9}"/>
              </a:ext>
            </a:extLst>
          </p:cNvPr>
          <p:cNvSpPr/>
          <p:nvPr/>
        </p:nvSpPr>
        <p:spPr>
          <a:xfrm>
            <a:off x="9898515" y="1752252"/>
            <a:ext cx="1471776" cy="70788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t>选出所有有雕塑的图片。</a:t>
            </a:r>
          </a:p>
        </p:txBody>
      </p:sp>
    </p:spTree>
    <p:extLst>
      <p:ext uri="{BB962C8B-B14F-4D97-AF65-F5344CB8AC3E}">
        <p14:creationId xmlns:p14="http://schemas.microsoft.com/office/powerpoint/2010/main" val="2672618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F98F1DD-781A-8648-B771-DE2FCAA33BE9}"/>
              </a:ext>
            </a:extLst>
          </p:cNvPr>
          <p:cNvSpPr/>
          <p:nvPr/>
        </p:nvSpPr>
        <p:spPr>
          <a:xfrm>
            <a:off x="826656" y="4450379"/>
            <a:ext cx="10538687" cy="1974836"/>
          </a:xfrm>
          <a:prstGeom prst="rect">
            <a:avLst/>
          </a:prstGeom>
        </p:spPr>
        <p:txBody>
          <a:bodyPr>
            <a:noAutofit/>
          </a:bodyPr>
          <a:lstStyle/>
          <a:p>
            <a:pPr>
              <a:lnSpc>
                <a:spcPts val="3000"/>
              </a:lnSpc>
            </a:pPr>
            <a:r>
              <a:rPr lang="zh-CN" altLang="en-US" sz="2000" dirty="0"/>
              <a:t>实际情况中模型不完备：</a:t>
            </a:r>
            <a:endParaRPr lang="en-US" altLang="zh-CN" sz="2000" dirty="0"/>
          </a:p>
          <a:p>
            <a:pPr marL="342900" indent="-342900">
              <a:lnSpc>
                <a:spcPts val="3000"/>
              </a:lnSpc>
              <a:buFont typeface="Arial" panose="020B0604020202020204" pitchFamily="34" charset="0"/>
              <a:buChar char="•"/>
            </a:pPr>
            <a:r>
              <a:rPr lang="zh-CN" altLang="en-US" sz="2000" dirty="0"/>
              <a:t>对身份验证速率限制机制的实际实现进行了许多假设。 但是，并非所有假设都能完美地反映实际情况。 例如，某些网站允许超过</a:t>
            </a:r>
            <a:r>
              <a:rPr lang="en-US" altLang="zh-CN" sz="2000" dirty="0"/>
              <a:t>100</a:t>
            </a:r>
            <a:r>
              <a:rPr lang="zh-CN" altLang="en-US" sz="2000" dirty="0"/>
              <a:t>次失败的身份验证尝试，有更高的账户锁定阈值。 论文提出的方法无法识别此类网站。 </a:t>
            </a:r>
            <a:endParaRPr lang="en-US" altLang="zh-CN" sz="2000" dirty="0"/>
          </a:p>
          <a:p>
            <a:pPr marL="342900" indent="-342900">
              <a:lnSpc>
                <a:spcPts val="3000"/>
              </a:lnSpc>
              <a:buFont typeface="Arial" panose="020B0604020202020204" pitchFamily="34" charset="0"/>
              <a:buChar char="•"/>
            </a:pPr>
            <a:r>
              <a:rPr lang="zh-CN" altLang="en-US" sz="2000" dirty="0"/>
              <a:t>某些网站锁定阈值是动态的，很难设计出一种适用于所有可能限制的模型。</a:t>
            </a:r>
          </a:p>
        </p:txBody>
      </p:sp>
      <p:sp>
        <p:nvSpPr>
          <p:cNvPr id="7" name="标题 1">
            <a:extLst>
              <a:ext uri="{FF2B5EF4-FFF2-40B4-BE49-F238E27FC236}">
                <a16:creationId xmlns:a16="http://schemas.microsoft.com/office/drawing/2014/main" id="{370294CE-E3D7-9E45-AC0D-5E355A57AE1E}"/>
              </a:ext>
            </a:extLst>
          </p:cNvPr>
          <p:cNvSpPr txBox="1">
            <a:spLocks/>
          </p:cNvSpPr>
          <p:nvPr/>
        </p:nvSpPr>
        <p:spPr>
          <a:xfrm>
            <a:off x="3749760" y="432785"/>
            <a:ext cx="4506344" cy="583096"/>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sz="3200" dirty="0"/>
              <a:t>不足及改进</a:t>
            </a:r>
            <a:endParaRPr kumimoji="1" lang="zh-CN" altLang="en-US" sz="3000" dirty="0"/>
          </a:p>
        </p:txBody>
      </p:sp>
      <p:pic>
        <p:nvPicPr>
          <p:cNvPr id="8" name="图片 7">
            <a:extLst>
              <a:ext uri="{FF2B5EF4-FFF2-40B4-BE49-F238E27FC236}">
                <a16:creationId xmlns:a16="http://schemas.microsoft.com/office/drawing/2014/main" id="{78A7BB6F-C3F3-5743-B990-69EDED56B586}"/>
              </a:ext>
            </a:extLst>
          </p:cNvPr>
          <p:cNvPicPr>
            <a:picLocks noChangeAspect="1"/>
          </p:cNvPicPr>
          <p:nvPr/>
        </p:nvPicPr>
        <p:blipFill>
          <a:blip r:embed="rId2"/>
          <a:stretch>
            <a:fillRect/>
          </a:stretch>
        </p:blipFill>
        <p:spPr>
          <a:xfrm>
            <a:off x="3866985" y="1406545"/>
            <a:ext cx="4271894" cy="30438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01103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8CBCD-4AFE-413B-B431-52E4C27386BA}"/>
              </a:ext>
            </a:extLst>
          </p:cNvPr>
          <p:cNvSpPr>
            <a:spLocks noGrp="1"/>
          </p:cNvSpPr>
          <p:nvPr>
            <p:ph type="title"/>
          </p:nvPr>
        </p:nvSpPr>
        <p:spPr/>
        <p:txBody>
          <a:bodyPr/>
          <a:lstStyle/>
          <a:p>
            <a:r>
              <a:rPr lang="zh-CN" altLang="en-US" dirty="0"/>
              <a:t>不足</a:t>
            </a:r>
          </a:p>
        </p:txBody>
      </p:sp>
      <p:sp>
        <p:nvSpPr>
          <p:cNvPr id="23" name="内容占位符 2">
            <a:extLst>
              <a:ext uri="{FF2B5EF4-FFF2-40B4-BE49-F238E27FC236}">
                <a16:creationId xmlns:a16="http://schemas.microsoft.com/office/drawing/2014/main" id="{6DE6D9A9-00F6-4D4E-AF19-9E73FCC12E91}"/>
              </a:ext>
            </a:extLst>
          </p:cNvPr>
          <p:cNvSpPr>
            <a:spLocks noGrp="1"/>
          </p:cNvSpPr>
          <p:nvPr>
            <p:ph idx="1"/>
          </p:nvPr>
        </p:nvSpPr>
        <p:spPr>
          <a:xfrm>
            <a:off x="924443" y="1720850"/>
            <a:ext cx="10353762" cy="4527550"/>
          </a:xfrm>
        </p:spPr>
        <p:txBody>
          <a:bodyPr>
            <a:normAutofit/>
          </a:bodyPr>
          <a:lstStyle/>
          <a:p>
            <a:pPr marL="494100" indent="-457200">
              <a:buFont typeface="+mj-lt"/>
              <a:buAutoNum type="arabicPeriod"/>
            </a:pPr>
            <a:r>
              <a:rPr lang="en-US" altLang="zh-CN" dirty="0"/>
              <a:t>Unit test</a:t>
            </a:r>
            <a:r>
              <a:rPr lang="zh-CN" altLang="en-US" dirty="0"/>
              <a:t>中用</a:t>
            </a:r>
            <a:r>
              <a:rPr lang="en-US" altLang="zh-CN" dirty="0"/>
              <a:t>cookie</a:t>
            </a:r>
            <a:r>
              <a:rPr lang="zh-CN" altLang="en-US" dirty="0"/>
              <a:t>代表历史记录</a:t>
            </a:r>
            <a:endParaRPr lang="en-US" altLang="zh-CN" dirty="0"/>
          </a:p>
          <a:p>
            <a:pPr marL="494100" indent="-457200">
              <a:buFont typeface="+mj-lt"/>
              <a:buAutoNum type="arabicPeriod"/>
            </a:pPr>
            <a:r>
              <a:rPr lang="zh-CN" altLang="en-US" dirty="0"/>
              <a:t>时间间隔</a:t>
            </a:r>
            <a:r>
              <a:rPr lang="en-US" altLang="zh-CN" dirty="0" err="1"/>
              <a:t>itvl</a:t>
            </a:r>
            <a:r>
              <a:rPr lang="zh-CN" altLang="en-US" dirty="0"/>
              <a:t>只考虑两次连续登陆请求</a:t>
            </a:r>
            <a:endParaRPr lang="en-US" altLang="zh-CN" dirty="0"/>
          </a:p>
          <a:p>
            <a:pPr marL="494100" indent="-457200">
              <a:buFont typeface="+mj-lt"/>
              <a:buAutoNum type="arabicPeriod"/>
            </a:pPr>
            <a:endParaRPr lang="en-US" altLang="zh-CN" dirty="0"/>
          </a:p>
        </p:txBody>
      </p:sp>
    </p:spTree>
    <p:extLst>
      <p:ext uri="{BB962C8B-B14F-4D97-AF65-F5344CB8AC3E}">
        <p14:creationId xmlns:p14="http://schemas.microsoft.com/office/powerpoint/2010/main" val="631053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D09558-CBE6-4334-8B58-43732FD864E3}"/>
              </a:ext>
            </a:extLst>
          </p:cNvPr>
          <p:cNvSpPr>
            <a:spLocks noGrp="1"/>
          </p:cNvSpPr>
          <p:nvPr>
            <p:ph type="title"/>
          </p:nvPr>
        </p:nvSpPr>
        <p:spPr/>
        <p:txBody>
          <a:bodyPr/>
          <a:lstStyle/>
          <a:p>
            <a:r>
              <a:rPr lang="zh-CN" altLang="en-US" dirty="0"/>
              <a:t>网页的用户认证</a:t>
            </a:r>
          </a:p>
        </p:txBody>
      </p:sp>
      <p:sp>
        <p:nvSpPr>
          <p:cNvPr id="5" name="内容占位符 4">
            <a:extLst>
              <a:ext uri="{FF2B5EF4-FFF2-40B4-BE49-F238E27FC236}">
                <a16:creationId xmlns:a16="http://schemas.microsoft.com/office/drawing/2014/main" id="{AADB17E8-A9F1-409C-8677-24D5816394D2}"/>
              </a:ext>
            </a:extLst>
          </p:cNvPr>
          <p:cNvSpPr>
            <a:spLocks noGrp="1"/>
          </p:cNvSpPr>
          <p:nvPr>
            <p:ph idx="1"/>
          </p:nvPr>
        </p:nvSpPr>
        <p:spPr>
          <a:xfrm>
            <a:off x="913795" y="2076450"/>
            <a:ext cx="4189428" cy="3714749"/>
          </a:xfrm>
        </p:spPr>
        <p:txBody>
          <a:bodyPr>
            <a:normAutofit/>
          </a:bodyPr>
          <a:lstStyle/>
          <a:p>
            <a:r>
              <a:rPr lang="zh-CN" altLang="en-US" sz="2800" dirty="0"/>
              <a:t>密码登陆</a:t>
            </a:r>
          </a:p>
        </p:txBody>
      </p:sp>
      <p:sp>
        <p:nvSpPr>
          <p:cNvPr id="7" name="内容占位符 4">
            <a:extLst>
              <a:ext uri="{FF2B5EF4-FFF2-40B4-BE49-F238E27FC236}">
                <a16:creationId xmlns:a16="http://schemas.microsoft.com/office/drawing/2014/main" id="{C31D7D19-B396-4F71-A330-1E461E9D7067}"/>
              </a:ext>
            </a:extLst>
          </p:cNvPr>
          <p:cNvSpPr txBox="1">
            <a:spLocks/>
          </p:cNvSpPr>
          <p:nvPr/>
        </p:nvSpPr>
        <p:spPr>
          <a:xfrm>
            <a:off x="6404549" y="2076450"/>
            <a:ext cx="4189428"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zh-CN" altLang="en-US" sz="2800" dirty="0"/>
              <a:t>密码</a:t>
            </a:r>
            <a:r>
              <a:rPr lang="en-US" altLang="zh-CN" sz="2800" dirty="0"/>
              <a:t>/</a:t>
            </a:r>
            <a:r>
              <a:rPr lang="zh-CN" altLang="en-US" sz="2800" dirty="0"/>
              <a:t>口令攻击</a:t>
            </a:r>
          </a:p>
        </p:txBody>
      </p:sp>
      <p:sp>
        <p:nvSpPr>
          <p:cNvPr id="8" name="文本框 7">
            <a:extLst>
              <a:ext uri="{FF2B5EF4-FFF2-40B4-BE49-F238E27FC236}">
                <a16:creationId xmlns:a16="http://schemas.microsoft.com/office/drawing/2014/main" id="{18982FAE-4AC1-4C27-BE81-9135691107EA}"/>
              </a:ext>
            </a:extLst>
          </p:cNvPr>
          <p:cNvSpPr txBox="1"/>
          <p:nvPr/>
        </p:nvSpPr>
        <p:spPr>
          <a:xfrm>
            <a:off x="1179709" y="5407843"/>
            <a:ext cx="3657600" cy="40011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t>UCAS</a:t>
            </a:r>
            <a:r>
              <a:rPr lang="zh-CN" altLang="en-US" sz="2000" dirty="0"/>
              <a:t>教育云</a:t>
            </a:r>
          </a:p>
        </p:txBody>
      </p:sp>
      <p:sp>
        <p:nvSpPr>
          <p:cNvPr id="12" name="文本框 11">
            <a:extLst>
              <a:ext uri="{FF2B5EF4-FFF2-40B4-BE49-F238E27FC236}">
                <a16:creationId xmlns:a16="http://schemas.microsoft.com/office/drawing/2014/main" id="{992DCFC4-B0B1-410D-9FF3-3B9075D0927E}"/>
              </a:ext>
            </a:extLst>
          </p:cNvPr>
          <p:cNvSpPr txBox="1"/>
          <p:nvPr/>
        </p:nvSpPr>
        <p:spPr>
          <a:xfrm>
            <a:off x="6548542" y="2725603"/>
            <a:ext cx="4189427" cy="372409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rgbClr val="FF0000"/>
                </a:solidFill>
              </a:rPr>
              <a:t>Online attack</a:t>
            </a:r>
            <a:r>
              <a:rPr lang="zh-CN" altLang="en-US" sz="2000" dirty="0">
                <a:solidFill>
                  <a:srgbClr val="FF0000"/>
                </a:solidFill>
              </a:rPr>
              <a:t>线上攻击</a:t>
            </a:r>
            <a:endParaRPr lang="en-US" altLang="zh-CN" sz="2000" dirty="0">
              <a:solidFill>
                <a:srgbClr val="FF0000"/>
              </a:solidFill>
            </a:endParaRPr>
          </a:p>
          <a:p>
            <a:pPr marL="800100" lvl="1" indent="-342900">
              <a:buFont typeface="Arial" panose="020B0604020202020204" pitchFamily="34" charset="0"/>
              <a:buChar char="•"/>
            </a:pPr>
            <a:r>
              <a:rPr lang="zh-CN" altLang="en-US" sz="2000" dirty="0"/>
              <a:t>多次尝试、结合目标账户辅助信息</a:t>
            </a:r>
            <a:endParaRPr lang="en-US" altLang="zh-CN" sz="2000" dirty="0"/>
          </a:p>
          <a:p>
            <a:pPr marL="800100" lvl="1" indent="-342900">
              <a:buFont typeface="Arial" panose="020B0604020202020204" pitchFamily="34" charset="0"/>
              <a:buChar char="•"/>
            </a:pPr>
            <a:r>
              <a:rPr lang="zh-CN" altLang="en-US" sz="2000" dirty="0"/>
              <a:t>防御：认证限速机制（如账户锁定、限流、</a:t>
            </a:r>
            <a:r>
              <a:rPr lang="en-US" altLang="zh-CN" sz="2000" dirty="0"/>
              <a:t>CAPTCHA </a:t>
            </a:r>
            <a:r>
              <a:rPr lang="en-US" altLang="zh-CN" dirty="0"/>
              <a:t>Completely Automated Public Turing test to tell Computers and Humans Apart</a:t>
            </a:r>
            <a:r>
              <a:rPr lang="zh-CN" altLang="en-US" sz="2000" dirty="0"/>
              <a:t>等）</a:t>
            </a:r>
            <a:endParaRPr lang="en-US" altLang="zh-CN" sz="2000" dirty="0"/>
          </a:p>
          <a:p>
            <a:pPr marL="342900" indent="-342900">
              <a:buFont typeface="Arial" panose="020B0604020202020204" pitchFamily="34" charset="0"/>
              <a:buChar char="•"/>
            </a:pPr>
            <a:r>
              <a:rPr lang="en-US" altLang="zh-CN" sz="2000" dirty="0"/>
              <a:t>Offline attack</a:t>
            </a:r>
            <a:r>
              <a:rPr lang="zh-CN" altLang="en-US" sz="2000" dirty="0"/>
              <a:t>线下攻击</a:t>
            </a:r>
            <a:endParaRPr lang="en-US" altLang="zh-CN" sz="2000" dirty="0"/>
          </a:p>
          <a:p>
            <a:pPr marL="800100" lvl="1" indent="-342900">
              <a:buFont typeface="Arial" panose="020B0604020202020204" pitchFamily="34" charset="0"/>
              <a:buChar char="•"/>
            </a:pPr>
            <a:r>
              <a:rPr lang="zh-CN" altLang="en-US" sz="2000" dirty="0"/>
              <a:t>破解加密的数据库（</a:t>
            </a:r>
            <a:r>
              <a:rPr lang="en-US" altLang="zh-CN" sz="2000" dirty="0"/>
              <a:t>UNIX</a:t>
            </a:r>
            <a:r>
              <a:rPr lang="zh-CN" altLang="en-US" sz="2000" dirty="0"/>
              <a:t>创始人的</a:t>
            </a:r>
            <a:r>
              <a:rPr lang="en-US" altLang="zh-CN" sz="2000" dirty="0"/>
              <a:t>BSD</a:t>
            </a:r>
            <a:r>
              <a:rPr lang="zh-CN" altLang="en-US" sz="2000" dirty="0"/>
              <a:t>系统密码被破解）</a:t>
            </a:r>
          </a:p>
        </p:txBody>
      </p:sp>
      <p:pic>
        <p:nvPicPr>
          <p:cNvPr id="3" name="图片 2">
            <a:extLst>
              <a:ext uri="{FF2B5EF4-FFF2-40B4-BE49-F238E27FC236}">
                <a16:creationId xmlns:a16="http://schemas.microsoft.com/office/drawing/2014/main" id="{404D58F2-B4A1-42A0-A628-9BB76621568C}"/>
              </a:ext>
            </a:extLst>
          </p:cNvPr>
          <p:cNvPicPr>
            <a:picLocks noChangeAspect="1"/>
          </p:cNvPicPr>
          <p:nvPr/>
        </p:nvPicPr>
        <p:blipFill>
          <a:blip r:embed="rId3"/>
          <a:stretch>
            <a:fillRect/>
          </a:stretch>
        </p:blipFill>
        <p:spPr>
          <a:xfrm>
            <a:off x="1218317" y="2881496"/>
            <a:ext cx="3261299" cy="2309210"/>
          </a:xfrm>
          <a:prstGeom prst="rect">
            <a:avLst/>
          </a:prstGeom>
        </p:spPr>
      </p:pic>
    </p:spTree>
    <p:extLst>
      <p:ext uri="{BB962C8B-B14F-4D97-AF65-F5344CB8AC3E}">
        <p14:creationId xmlns:p14="http://schemas.microsoft.com/office/powerpoint/2010/main" val="3754104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C3308-353E-49C2-BA09-6C29B35D8C97}"/>
              </a:ext>
            </a:extLst>
          </p:cNvPr>
          <p:cNvSpPr>
            <a:spLocks noGrp="1"/>
          </p:cNvSpPr>
          <p:nvPr>
            <p:ph type="title"/>
          </p:nvPr>
        </p:nvSpPr>
        <p:spPr/>
        <p:txBody>
          <a:bodyPr/>
          <a:lstStyle/>
          <a:p>
            <a:pPr marL="36900"/>
            <a:r>
              <a:rPr lang="zh-CN" altLang="en-US" dirty="0"/>
              <a:t>想知道的问题</a:t>
            </a:r>
            <a:endParaRPr lang="en-US" altLang="zh-CN" dirty="0"/>
          </a:p>
        </p:txBody>
      </p:sp>
      <p:sp>
        <p:nvSpPr>
          <p:cNvPr id="3" name="内容占位符 2">
            <a:extLst>
              <a:ext uri="{FF2B5EF4-FFF2-40B4-BE49-F238E27FC236}">
                <a16:creationId xmlns:a16="http://schemas.microsoft.com/office/drawing/2014/main" id="{92E32A3F-3804-4744-814E-34E555CE4738}"/>
              </a:ext>
            </a:extLst>
          </p:cNvPr>
          <p:cNvSpPr>
            <a:spLocks noGrp="1"/>
          </p:cNvSpPr>
          <p:nvPr>
            <p:ph idx="1"/>
          </p:nvPr>
        </p:nvSpPr>
        <p:spPr/>
        <p:txBody>
          <a:bodyPr/>
          <a:lstStyle/>
          <a:p>
            <a:pPr marL="36900" indent="0">
              <a:buNone/>
            </a:pPr>
            <a:r>
              <a:rPr lang="zh-CN" altLang="en-US" dirty="0"/>
              <a:t>对于某网站如何测量</a:t>
            </a:r>
            <a:r>
              <a:rPr lang="en-US" altLang="zh-CN" dirty="0"/>
              <a:t>/</a:t>
            </a:r>
            <a:r>
              <a:rPr lang="zh-CN" altLang="en-US" dirty="0"/>
              <a:t>衡量其认证机制（黑盒测试）：</a:t>
            </a:r>
            <a:endParaRPr lang="en-US" altLang="zh-CN" dirty="0"/>
          </a:p>
          <a:p>
            <a:pPr marL="36900" indent="0">
              <a:buNone/>
            </a:pPr>
            <a:endParaRPr lang="en-US" altLang="zh-CN" dirty="0"/>
          </a:p>
          <a:p>
            <a:r>
              <a:rPr lang="zh-CN" altLang="en-US" dirty="0"/>
              <a:t>如何确定同一用户</a:t>
            </a:r>
            <a:r>
              <a:rPr lang="en-US" altLang="zh-CN" dirty="0"/>
              <a:t>/</a:t>
            </a:r>
            <a:r>
              <a:rPr lang="zh-CN" altLang="en-US" dirty="0"/>
              <a:t>攻击者的多次尝试登陆</a:t>
            </a:r>
            <a:endParaRPr lang="en-US" altLang="zh-CN" dirty="0"/>
          </a:p>
          <a:p>
            <a:r>
              <a:rPr lang="zh-CN" altLang="en-US" dirty="0"/>
              <a:t>允许多少次尝试后锁定账户</a:t>
            </a:r>
            <a:endParaRPr lang="en-US" altLang="zh-CN" dirty="0"/>
          </a:p>
          <a:p>
            <a:r>
              <a:rPr lang="zh-CN" altLang="en-US" dirty="0"/>
              <a:t>与登陆请求间隔的关系</a:t>
            </a:r>
            <a:endParaRPr lang="en-US" altLang="zh-CN" dirty="0"/>
          </a:p>
          <a:p>
            <a:pPr marL="36900" indent="0">
              <a:buNone/>
            </a:pPr>
            <a:endParaRPr lang="en-US" altLang="zh-CN" dirty="0"/>
          </a:p>
        </p:txBody>
      </p:sp>
    </p:spTree>
    <p:extLst>
      <p:ext uri="{BB962C8B-B14F-4D97-AF65-F5344CB8AC3E}">
        <p14:creationId xmlns:p14="http://schemas.microsoft.com/office/powerpoint/2010/main" val="1043013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8CBCD-4AFE-413B-B431-52E4C27386BA}"/>
              </a:ext>
            </a:extLst>
          </p:cNvPr>
          <p:cNvSpPr>
            <a:spLocks noGrp="1"/>
          </p:cNvSpPr>
          <p:nvPr>
            <p:ph type="title"/>
          </p:nvPr>
        </p:nvSpPr>
        <p:spPr/>
        <p:txBody>
          <a:bodyPr/>
          <a:lstStyle/>
          <a:p>
            <a:r>
              <a:rPr lang="zh-CN" altLang="en-US" dirty="0"/>
              <a:t>方案</a:t>
            </a:r>
            <a:r>
              <a:rPr lang="en-US" altLang="zh-CN" dirty="0"/>
              <a:t>:1.</a:t>
            </a:r>
            <a:r>
              <a:rPr lang="zh-CN" altLang="en-US" dirty="0"/>
              <a:t>定义</a:t>
            </a:r>
          </a:p>
        </p:txBody>
      </p:sp>
      <p:sp>
        <p:nvSpPr>
          <p:cNvPr id="23" name="内容占位符 2">
            <a:extLst>
              <a:ext uri="{FF2B5EF4-FFF2-40B4-BE49-F238E27FC236}">
                <a16:creationId xmlns:a16="http://schemas.microsoft.com/office/drawing/2014/main" id="{6DE6D9A9-00F6-4D4E-AF19-9E73FCC12E91}"/>
              </a:ext>
            </a:extLst>
          </p:cNvPr>
          <p:cNvSpPr>
            <a:spLocks noGrp="1"/>
          </p:cNvSpPr>
          <p:nvPr>
            <p:ph idx="1"/>
          </p:nvPr>
        </p:nvSpPr>
        <p:spPr>
          <a:xfrm>
            <a:off x="924443" y="1720850"/>
            <a:ext cx="10353762" cy="4527550"/>
          </a:xfrm>
        </p:spPr>
        <p:txBody>
          <a:bodyPr>
            <a:normAutofit lnSpcReduction="10000"/>
          </a:bodyPr>
          <a:lstStyle/>
          <a:p>
            <a:pPr marL="36900" indent="0">
              <a:buNone/>
            </a:pPr>
            <a:r>
              <a:rPr lang="zh-CN" altLang="en-US" dirty="0"/>
              <a:t>考虑的参数：用户名</a:t>
            </a:r>
            <a:r>
              <a:rPr lang="en-US" altLang="zh-CN" dirty="0"/>
              <a:t>acc</a:t>
            </a:r>
            <a:r>
              <a:rPr lang="zh-CN" altLang="en-US" dirty="0"/>
              <a:t>、</a:t>
            </a:r>
            <a:r>
              <a:rPr lang="en-US" altLang="zh-CN" dirty="0"/>
              <a:t>IP</a:t>
            </a:r>
            <a:r>
              <a:rPr lang="zh-CN" altLang="en-US" dirty="0"/>
              <a:t>地址</a:t>
            </a:r>
            <a:r>
              <a:rPr lang="en-US" altLang="zh-CN" dirty="0" err="1"/>
              <a:t>cip</a:t>
            </a:r>
            <a:r>
              <a:rPr lang="zh-CN" altLang="en-US" dirty="0"/>
              <a:t>、登陆历史</a:t>
            </a:r>
            <a:r>
              <a:rPr lang="en-US" altLang="zh-CN" dirty="0"/>
              <a:t>cookie</a:t>
            </a:r>
          </a:p>
          <a:p>
            <a:pPr marL="36900" indent="0">
              <a:buNone/>
            </a:pPr>
            <a:r>
              <a:rPr lang="zh-CN" altLang="en-US" dirty="0"/>
              <a:t>定义了：</a:t>
            </a:r>
            <a:endParaRPr lang="en-US" altLang="zh-CN" dirty="0"/>
          </a:p>
          <a:p>
            <a:pPr marL="494100" indent="-457200">
              <a:buFont typeface="+mj-lt"/>
              <a:buAutoNum type="arabicPeriod"/>
            </a:pPr>
            <a:r>
              <a:rPr lang="zh-CN" altLang="en-US" dirty="0"/>
              <a:t>计数机制：</a:t>
            </a:r>
            <a:endParaRPr lang="en-US" altLang="zh-CN" dirty="0"/>
          </a:p>
          <a:p>
            <a:pPr marL="36900" indent="0">
              <a:buNone/>
            </a:pPr>
            <a:r>
              <a:rPr lang="en-US" altLang="zh-CN" dirty="0"/>
              <a:t>		</a:t>
            </a:r>
            <a:r>
              <a:rPr lang="zh-CN" altLang="en-US" dirty="0"/>
              <a:t>整个机制</a:t>
            </a:r>
            <a:endParaRPr lang="en-US" altLang="zh-CN" dirty="0"/>
          </a:p>
          <a:p>
            <a:pPr marL="36900" indent="0">
              <a:buNone/>
            </a:pPr>
            <a:r>
              <a:rPr lang="en-US" altLang="zh-CN" dirty="0"/>
              <a:t>		F(</a:t>
            </a:r>
            <a:r>
              <a:rPr lang="en-US" altLang="zh-CN" dirty="0" err="1"/>
              <a:t>acc,cip,cookie</a:t>
            </a:r>
            <a:r>
              <a:rPr lang="en-US" altLang="zh-CN" dirty="0"/>
              <a:t>)=0/1	1</a:t>
            </a:r>
            <a:r>
              <a:rPr lang="zh-CN" altLang="en-US" dirty="0"/>
              <a:t>代表失败</a:t>
            </a:r>
            <a:endParaRPr lang="en-US" altLang="zh-CN" dirty="0"/>
          </a:p>
          <a:p>
            <a:pPr marL="494100" indent="-457200">
              <a:buFont typeface="+mj-lt"/>
              <a:buAutoNum type="arabicPeriod" startAt="2"/>
            </a:pPr>
            <a:r>
              <a:rPr lang="zh-CN" altLang="en-US" dirty="0"/>
              <a:t>锁定阈值：</a:t>
            </a:r>
            <a:endParaRPr lang="en-US" altLang="zh-CN" dirty="0"/>
          </a:p>
          <a:p>
            <a:pPr marL="36900" indent="0">
              <a:buNone/>
            </a:pPr>
            <a:r>
              <a:rPr lang="en-US" altLang="zh-CN" dirty="0"/>
              <a:t>		</a:t>
            </a:r>
            <a:r>
              <a:rPr lang="zh-CN" altLang="en-US" dirty="0"/>
              <a:t>最多连续的无效登陆的次数（不区分锁定、限流）</a:t>
            </a:r>
            <a:endParaRPr lang="en-US" altLang="zh-CN" dirty="0"/>
          </a:p>
          <a:p>
            <a:pPr marL="36900" indent="0">
              <a:buNone/>
            </a:pPr>
            <a:r>
              <a:rPr lang="en-US" altLang="zh-CN" dirty="0"/>
              <a:t>		G(</a:t>
            </a:r>
            <a:r>
              <a:rPr lang="en-US" altLang="zh-CN" dirty="0" err="1"/>
              <a:t>itvl</a:t>
            </a:r>
            <a:r>
              <a:rPr lang="en-US" altLang="zh-CN" dirty="0"/>
              <a:t>)=N	</a:t>
            </a:r>
            <a:r>
              <a:rPr lang="zh-CN" altLang="en-US" dirty="0"/>
              <a:t>时间间隔为</a:t>
            </a:r>
            <a:r>
              <a:rPr lang="en-US" altLang="zh-CN" dirty="0" err="1"/>
              <a:t>itvl</a:t>
            </a:r>
            <a:r>
              <a:rPr lang="zh-CN" altLang="en-US" dirty="0"/>
              <a:t>时，允许</a:t>
            </a:r>
            <a:r>
              <a:rPr lang="en-US" altLang="zh-CN" dirty="0"/>
              <a:t>N</a:t>
            </a:r>
            <a:r>
              <a:rPr lang="zh-CN" altLang="en-US" dirty="0"/>
              <a:t>次连续登陆尝试</a:t>
            </a:r>
            <a:endParaRPr lang="en-US" altLang="zh-CN" dirty="0"/>
          </a:p>
          <a:p>
            <a:pPr marL="494100" indent="-457200">
              <a:buFont typeface="+mj-lt"/>
              <a:buAutoNum type="arabicPeriod" startAt="3"/>
            </a:pPr>
            <a:r>
              <a:rPr lang="zh-CN" altLang="en-US" dirty="0"/>
              <a:t>时间间隔：</a:t>
            </a:r>
            <a:endParaRPr lang="en-US" altLang="zh-CN" dirty="0"/>
          </a:p>
          <a:p>
            <a:pPr marL="36900" indent="0">
              <a:buNone/>
            </a:pPr>
            <a:r>
              <a:rPr lang="en-US" altLang="zh-CN" dirty="0"/>
              <a:t>		</a:t>
            </a:r>
            <a:r>
              <a:rPr lang="zh-CN" altLang="en-US" dirty="0"/>
              <a:t>允许两次登陆尝试的最短时间</a:t>
            </a:r>
            <a:endParaRPr lang="en-US" altLang="zh-CN" dirty="0"/>
          </a:p>
          <a:p>
            <a:pPr marL="36900" indent="0">
              <a:buNone/>
            </a:pPr>
            <a:r>
              <a:rPr lang="en-US" altLang="zh-CN" dirty="0"/>
              <a:t>		</a:t>
            </a:r>
            <a:r>
              <a:rPr lang="en-US" altLang="zh-CN" dirty="0" err="1"/>
              <a:t>itvl</a:t>
            </a:r>
            <a:endParaRPr lang="en-US" altLang="zh-CN" dirty="0"/>
          </a:p>
        </p:txBody>
      </p:sp>
    </p:spTree>
    <p:extLst>
      <p:ext uri="{BB962C8B-B14F-4D97-AF65-F5344CB8AC3E}">
        <p14:creationId xmlns:p14="http://schemas.microsoft.com/office/powerpoint/2010/main" val="147498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8CBCD-4AFE-413B-B431-52E4C27386BA}"/>
              </a:ext>
            </a:extLst>
          </p:cNvPr>
          <p:cNvSpPr>
            <a:spLocks noGrp="1"/>
          </p:cNvSpPr>
          <p:nvPr>
            <p:ph type="title"/>
          </p:nvPr>
        </p:nvSpPr>
        <p:spPr/>
        <p:txBody>
          <a:bodyPr/>
          <a:lstStyle/>
          <a:p>
            <a:r>
              <a:rPr lang="zh-CN" altLang="en-US" dirty="0"/>
              <a:t>方案</a:t>
            </a:r>
            <a:r>
              <a:rPr lang="en-US" altLang="zh-CN" dirty="0"/>
              <a:t>:2.</a:t>
            </a:r>
            <a:r>
              <a:rPr lang="zh-CN" altLang="en-US" dirty="0"/>
              <a:t>黑盒测试</a:t>
            </a:r>
          </a:p>
        </p:txBody>
      </p:sp>
      <p:sp>
        <p:nvSpPr>
          <p:cNvPr id="23" name="内容占位符 2">
            <a:extLst>
              <a:ext uri="{FF2B5EF4-FFF2-40B4-BE49-F238E27FC236}">
                <a16:creationId xmlns:a16="http://schemas.microsoft.com/office/drawing/2014/main" id="{6DE6D9A9-00F6-4D4E-AF19-9E73FCC12E91}"/>
              </a:ext>
            </a:extLst>
          </p:cNvPr>
          <p:cNvSpPr>
            <a:spLocks noGrp="1"/>
          </p:cNvSpPr>
          <p:nvPr>
            <p:ph idx="1"/>
          </p:nvPr>
        </p:nvSpPr>
        <p:spPr>
          <a:xfrm>
            <a:off x="924443" y="1720850"/>
            <a:ext cx="10353762" cy="4527550"/>
          </a:xfrm>
        </p:spPr>
        <p:txBody>
          <a:bodyPr>
            <a:normAutofit/>
          </a:bodyPr>
          <a:lstStyle/>
          <a:p>
            <a:pPr marL="494100" indent="-457200">
              <a:buFont typeface="+mj-lt"/>
              <a:buAutoNum type="arabicPeriod"/>
            </a:pPr>
            <a:r>
              <a:rPr lang="zh-CN" altLang="en-US" dirty="0"/>
              <a:t>登陆测试（</a:t>
            </a:r>
            <a:r>
              <a:rPr lang="en-US" altLang="zh-CN" dirty="0"/>
              <a:t>Unit tests</a:t>
            </a:r>
            <a:r>
              <a:rPr lang="zh-CN" altLang="en-US" dirty="0"/>
              <a:t>）：</a:t>
            </a:r>
            <a:endParaRPr lang="en-US" altLang="zh-CN" dirty="0"/>
          </a:p>
          <a:p>
            <a:pPr marL="36900" indent="0">
              <a:buNone/>
            </a:pPr>
            <a:r>
              <a:rPr lang="en-US" altLang="zh-CN" dirty="0"/>
              <a:t>		</a:t>
            </a:r>
            <a:r>
              <a:rPr lang="zh-CN" altLang="en-US" dirty="0"/>
              <a:t>整个机制</a:t>
            </a:r>
            <a:endParaRPr lang="en-US" altLang="zh-CN" dirty="0"/>
          </a:p>
          <a:p>
            <a:pPr marL="36900" indent="0">
              <a:buNone/>
            </a:pPr>
            <a:r>
              <a:rPr lang="en-US" altLang="zh-CN" dirty="0"/>
              <a:t>		unit test(</a:t>
            </a:r>
            <a:r>
              <a:rPr lang="en-US" altLang="zh-CN" dirty="0" err="1"/>
              <a:t>acc,cip,cookie</a:t>
            </a:r>
            <a:r>
              <a:rPr lang="en-US" altLang="zh-CN" dirty="0"/>
              <a:t>)=S/W/L	</a:t>
            </a:r>
            <a:r>
              <a:rPr lang="zh-CN" altLang="en-US" dirty="0"/>
              <a:t>分别代表登陆成功、错误、锁定</a:t>
            </a:r>
            <a:endParaRPr lang="en-US" altLang="zh-CN" dirty="0"/>
          </a:p>
          <a:p>
            <a:pPr marL="494100" indent="-457200">
              <a:buFont typeface="+mj-lt"/>
              <a:buAutoNum type="arabicPeriod" startAt="2"/>
            </a:pPr>
            <a:r>
              <a:rPr lang="zh-CN" altLang="en-US" dirty="0"/>
              <a:t>锁定阈值测试：</a:t>
            </a:r>
            <a:endParaRPr lang="en-US" altLang="zh-CN" dirty="0"/>
          </a:p>
          <a:p>
            <a:pPr marL="36900" indent="0">
              <a:buNone/>
            </a:pPr>
            <a:r>
              <a:rPr lang="en-US" altLang="zh-CN" dirty="0"/>
              <a:t>		</a:t>
            </a:r>
            <a:r>
              <a:rPr lang="zh-CN" altLang="en-US" dirty="0"/>
              <a:t>得到在不同的</a:t>
            </a:r>
            <a:r>
              <a:rPr lang="en-US" altLang="zh-CN" dirty="0" err="1"/>
              <a:t>itvl</a:t>
            </a:r>
            <a:r>
              <a:rPr lang="zh-CN" altLang="en-US" dirty="0"/>
              <a:t>下最大的登陆请求次数</a:t>
            </a:r>
            <a:endParaRPr lang="en-US" altLang="zh-CN" dirty="0"/>
          </a:p>
          <a:p>
            <a:pPr marL="494100" indent="-457200">
              <a:buFont typeface="+mj-lt"/>
              <a:buAutoNum type="arabicPeriod" startAt="3"/>
            </a:pPr>
            <a:r>
              <a:rPr lang="zh-CN" altLang="en-US" dirty="0"/>
              <a:t>计数机制测试：</a:t>
            </a:r>
            <a:endParaRPr lang="en-US" altLang="zh-CN" dirty="0"/>
          </a:p>
          <a:p>
            <a:pPr marL="36900" indent="0">
              <a:buNone/>
            </a:pPr>
            <a:r>
              <a:rPr lang="en-US" altLang="zh-CN" dirty="0"/>
              <a:t>		</a:t>
            </a:r>
            <a:r>
              <a:rPr lang="zh-CN" altLang="en-US" dirty="0"/>
              <a:t>先进行多次</a:t>
            </a:r>
            <a:r>
              <a:rPr lang="en-US" altLang="zh-CN" dirty="0"/>
              <a:t>unit test</a:t>
            </a:r>
            <a:r>
              <a:rPr lang="zh-CN" altLang="en-US" dirty="0"/>
              <a:t>确定</a:t>
            </a:r>
            <a:r>
              <a:rPr lang="en-US" altLang="zh-CN" dirty="0"/>
              <a:t>G(</a:t>
            </a:r>
            <a:r>
              <a:rPr lang="en-US" altLang="zh-CN" dirty="0" err="1"/>
              <a:t>itvl</a:t>
            </a:r>
            <a:r>
              <a:rPr lang="en-US" altLang="zh-CN" dirty="0"/>
              <a:t>)</a:t>
            </a:r>
            <a:r>
              <a:rPr lang="zh-CN" altLang="en-US" dirty="0"/>
              <a:t>；然后对</a:t>
            </a:r>
            <a:r>
              <a:rPr lang="en-US" altLang="zh-CN" dirty="0" err="1"/>
              <a:t>acc,cip,cookie</a:t>
            </a:r>
            <a:r>
              <a:rPr lang="zh-CN" altLang="en-US" dirty="0"/>
              <a:t>的</a:t>
            </a:r>
            <a:r>
              <a:rPr lang="en-US" altLang="zh-CN" dirty="0"/>
              <a:t>8</a:t>
            </a:r>
            <a:r>
              <a:rPr lang="zh-CN" altLang="en-US" dirty="0"/>
              <a:t>种组合进行</a:t>
            </a:r>
            <a:r>
              <a:rPr lang="en-US" altLang="zh-CN" dirty="0"/>
              <a:t>unit test</a:t>
            </a:r>
            <a:r>
              <a:rPr lang="zh-CN" altLang="en-US" dirty="0"/>
              <a:t>并记录结构</a:t>
            </a:r>
            <a:endParaRPr lang="en-US" altLang="zh-CN" dirty="0"/>
          </a:p>
        </p:txBody>
      </p:sp>
    </p:spTree>
    <p:extLst>
      <p:ext uri="{BB962C8B-B14F-4D97-AF65-F5344CB8AC3E}">
        <p14:creationId xmlns:p14="http://schemas.microsoft.com/office/powerpoint/2010/main" val="2536679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8CBCD-4AFE-413B-B431-52E4C27386BA}"/>
              </a:ext>
            </a:extLst>
          </p:cNvPr>
          <p:cNvSpPr>
            <a:spLocks noGrp="1"/>
          </p:cNvSpPr>
          <p:nvPr>
            <p:ph type="title"/>
          </p:nvPr>
        </p:nvSpPr>
        <p:spPr/>
        <p:txBody>
          <a:bodyPr/>
          <a:lstStyle/>
          <a:p>
            <a:r>
              <a:rPr lang="zh-CN" altLang="en-US" dirty="0"/>
              <a:t>方案</a:t>
            </a:r>
            <a:r>
              <a:rPr lang="en-US" altLang="zh-CN" dirty="0"/>
              <a:t>:2.1</a:t>
            </a:r>
            <a:r>
              <a:rPr lang="zh-CN" altLang="en-US" dirty="0"/>
              <a:t>锁定阈值测试</a:t>
            </a:r>
          </a:p>
        </p:txBody>
      </p:sp>
      <p:sp>
        <p:nvSpPr>
          <p:cNvPr id="23" name="内容占位符 2">
            <a:extLst>
              <a:ext uri="{FF2B5EF4-FFF2-40B4-BE49-F238E27FC236}">
                <a16:creationId xmlns:a16="http://schemas.microsoft.com/office/drawing/2014/main" id="{6DE6D9A9-00F6-4D4E-AF19-9E73FCC12E91}"/>
              </a:ext>
            </a:extLst>
          </p:cNvPr>
          <p:cNvSpPr>
            <a:spLocks noGrp="1"/>
          </p:cNvSpPr>
          <p:nvPr>
            <p:ph idx="1"/>
          </p:nvPr>
        </p:nvSpPr>
        <p:spPr>
          <a:xfrm>
            <a:off x="5963919" y="1720850"/>
            <a:ext cx="5314285" cy="4992952"/>
          </a:xfrm>
        </p:spPr>
        <p:txBody>
          <a:bodyPr>
            <a:normAutofit lnSpcReduction="10000"/>
          </a:bodyPr>
          <a:lstStyle/>
          <a:p>
            <a:pPr marL="494100" indent="-457200">
              <a:buFont typeface="+mj-lt"/>
              <a:buAutoNum type="arabicPeriod"/>
            </a:pPr>
            <a:r>
              <a:rPr lang="zh-CN" altLang="en-US" dirty="0"/>
              <a:t>初始化一批账号、</a:t>
            </a:r>
            <a:r>
              <a:rPr lang="en-US" altLang="zh-CN" dirty="0"/>
              <a:t>IP</a:t>
            </a:r>
            <a:r>
              <a:rPr lang="zh-CN" altLang="en-US" dirty="0"/>
              <a:t>和待测试的</a:t>
            </a:r>
            <a:r>
              <a:rPr lang="en-US" altLang="zh-CN" dirty="0" err="1"/>
              <a:t>itvl</a:t>
            </a:r>
            <a:r>
              <a:rPr lang="zh-CN" altLang="en-US" dirty="0"/>
              <a:t>；</a:t>
            </a:r>
            <a:endParaRPr lang="en-US" altLang="zh-CN" dirty="0"/>
          </a:p>
          <a:p>
            <a:pPr marL="494100" indent="-457200">
              <a:buFont typeface="+mj-lt"/>
              <a:buAutoNum type="arabicPeriod"/>
            </a:pPr>
            <a:r>
              <a:rPr lang="zh-CN" altLang="en-US" dirty="0"/>
              <a:t>选择下一个需要测试的</a:t>
            </a:r>
            <a:r>
              <a:rPr lang="en-US" altLang="zh-CN" dirty="0"/>
              <a:t>acc </a:t>
            </a:r>
            <a:r>
              <a:rPr lang="en-US" altLang="zh-CN" dirty="0" err="1"/>
              <a:t>ip</a:t>
            </a:r>
            <a:r>
              <a:rPr lang="en-US" altLang="zh-CN" dirty="0"/>
              <a:t> </a:t>
            </a:r>
            <a:r>
              <a:rPr lang="en-US" altLang="zh-CN" dirty="0" err="1"/>
              <a:t>itvl</a:t>
            </a:r>
            <a:r>
              <a:rPr lang="zh-CN" altLang="en-US" dirty="0"/>
              <a:t>，清除</a:t>
            </a:r>
            <a:r>
              <a:rPr lang="en-US" altLang="zh-CN" dirty="0"/>
              <a:t>cookie</a:t>
            </a:r>
            <a:r>
              <a:rPr lang="zh-CN" altLang="en-US" dirty="0"/>
              <a:t>，设置</a:t>
            </a:r>
            <a:r>
              <a:rPr lang="en-US" altLang="zh-CN" dirty="0"/>
              <a:t>counter=0</a:t>
            </a:r>
            <a:r>
              <a:rPr lang="zh-CN" altLang="en-US" dirty="0"/>
              <a:t>；</a:t>
            </a:r>
            <a:endParaRPr lang="en-US" altLang="zh-CN" dirty="0"/>
          </a:p>
          <a:p>
            <a:pPr marL="494100" indent="-457200">
              <a:buFont typeface="+mj-lt"/>
              <a:buAutoNum type="arabicPeriod"/>
            </a:pPr>
            <a:r>
              <a:rPr lang="zh-CN" altLang="en-US" dirty="0"/>
              <a:t>对</a:t>
            </a:r>
            <a:r>
              <a:rPr lang="en-US" altLang="zh-CN" dirty="0"/>
              <a:t>(</a:t>
            </a:r>
            <a:r>
              <a:rPr lang="en-US" altLang="zh-CN" dirty="0" err="1"/>
              <a:t>acc,ip,cookie</a:t>
            </a:r>
            <a:r>
              <a:rPr lang="zh-CN" altLang="en-US" dirty="0"/>
              <a:t>）进行</a:t>
            </a:r>
            <a:r>
              <a:rPr lang="en-US" altLang="zh-CN" dirty="0"/>
              <a:t>unit test</a:t>
            </a:r>
            <a:r>
              <a:rPr lang="zh-CN" altLang="en-US" dirty="0"/>
              <a:t>：</a:t>
            </a:r>
            <a:endParaRPr lang="en-US" altLang="zh-CN" dirty="0"/>
          </a:p>
          <a:p>
            <a:pPr marL="871200" lvl="1" indent="-457200">
              <a:buFont typeface="+mj-lt"/>
              <a:buAutoNum type="arabicPeriod"/>
            </a:pPr>
            <a:r>
              <a:rPr lang="zh-CN" altLang="en-US" dirty="0"/>
              <a:t>如果锁定，则不再测试该组合，记录</a:t>
            </a:r>
            <a:r>
              <a:rPr lang="en-US" altLang="zh-CN" dirty="0"/>
              <a:t>(</a:t>
            </a:r>
            <a:r>
              <a:rPr lang="en-US" altLang="zh-CN" dirty="0" err="1"/>
              <a:t>itvl,counter</a:t>
            </a:r>
            <a:r>
              <a:rPr lang="en-US" altLang="zh-CN" dirty="0"/>
              <a:t>)</a:t>
            </a:r>
            <a:r>
              <a:rPr lang="zh-CN" altLang="en-US" dirty="0"/>
              <a:t>，执行</a:t>
            </a:r>
            <a:r>
              <a:rPr lang="en-US" altLang="zh-CN" dirty="0"/>
              <a:t>4</a:t>
            </a:r>
          </a:p>
          <a:p>
            <a:pPr marL="871200" lvl="1" indent="-457200">
              <a:buFont typeface="+mj-lt"/>
              <a:buAutoNum type="arabicPeriod"/>
            </a:pPr>
            <a:r>
              <a:rPr lang="zh-CN" altLang="en-US" dirty="0"/>
              <a:t>否则</a:t>
            </a:r>
            <a:r>
              <a:rPr lang="en-US" altLang="zh-CN" dirty="0"/>
              <a:t>counter</a:t>
            </a:r>
            <a:r>
              <a:rPr lang="zh-CN" altLang="en-US" dirty="0"/>
              <a:t>加一，然后在</a:t>
            </a:r>
            <a:r>
              <a:rPr lang="en-US" altLang="zh-CN" dirty="0" err="1"/>
              <a:t>itvl</a:t>
            </a:r>
            <a:r>
              <a:rPr lang="zh-CN" altLang="en-US" dirty="0"/>
              <a:t>时间后再次</a:t>
            </a:r>
            <a:r>
              <a:rPr lang="en-US" altLang="zh-CN" dirty="0"/>
              <a:t>unit test</a:t>
            </a:r>
            <a:r>
              <a:rPr lang="zh-CN" altLang="en-US" dirty="0"/>
              <a:t>，直到尝试次数</a:t>
            </a:r>
            <a:r>
              <a:rPr lang="en-US" altLang="zh-CN" dirty="0"/>
              <a:t>counter&gt;100</a:t>
            </a:r>
          </a:p>
          <a:p>
            <a:pPr marL="494100" indent="-457200">
              <a:buFont typeface="+mj-lt"/>
              <a:buAutoNum type="arabicPeriod"/>
            </a:pPr>
            <a:r>
              <a:rPr lang="zh-CN" altLang="en-US" dirty="0"/>
              <a:t>如果</a:t>
            </a:r>
            <a:r>
              <a:rPr lang="en-US" altLang="zh-CN" dirty="0"/>
              <a:t>counter&gt;100</a:t>
            </a:r>
            <a:r>
              <a:rPr lang="zh-CN" altLang="en-US" dirty="0"/>
              <a:t>，选择待测试的下一个</a:t>
            </a:r>
            <a:r>
              <a:rPr lang="en-US" altLang="zh-CN" dirty="0" err="1"/>
              <a:t>itvl</a:t>
            </a:r>
            <a:r>
              <a:rPr lang="zh-CN" altLang="en-US" dirty="0"/>
              <a:t>，然后转</a:t>
            </a:r>
            <a:r>
              <a:rPr lang="en-US" altLang="zh-CN" dirty="0"/>
              <a:t>2</a:t>
            </a:r>
          </a:p>
          <a:p>
            <a:pPr marL="494100" indent="-457200">
              <a:buFont typeface="+mj-lt"/>
              <a:buAutoNum type="arabicPeriod"/>
            </a:pPr>
            <a:r>
              <a:rPr lang="zh-CN" altLang="en-US" dirty="0"/>
              <a:t>循环测试完所有</a:t>
            </a:r>
            <a:r>
              <a:rPr lang="en-US" altLang="zh-CN" dirty="0" err="1"/>
              <a:t>itvl</a:t>
            </a:r>
            <a:r>
              <a:rPr lang="zh-CN" altLang="en-US" dirty="0"/>
              <a:t>后返回所有的</a:t>
            </a:r>
            <a:r>
              <a:rPr lang="en-US" altLang="zh-CN" dirty="0"/>
              <a:t>(</a:t>
            </a:r>
            <a:r>
              <a:rPr lang="en-US" altLang="zh-CN" dirty="0" err="1"/>
              <a:t>itvl,counter</a:t>
            </a:r>
            <a:r>
              <a:rPr lang="en-US" altLang="zh-CN" dirty="0"/>
              <a:t>)</a:t>
            </a:r>
          </a:p>
          <a:p>
            <a:pPr marL="36900" indent="0">
              <a:buNone/>
            </a:pPr>
            <a:r>
              <a:rPr lang="zh-CN" altLang="en-US" dirty="0"/>
              <a:t>功能：记录不同</a:t>
            </a:r>
            <a:r>
              <a:rPr lang="en-US" altLang="zh-CN" dirty="0" err="1"/>
              <a:t>ivtl</a:t>
            </a:r>
            <a:r>
              <a:rPr lang="zh-CN" altLang="en-US" dirty="0"/>
              <a:t>下最大请求次数（</a:t>
            </a:r>
            <a:r>
              <a:rPr lang="en-US" altLang="zh-CN" dirty="0"/>
              <a:t>100</a:t>
            </a:r>
            <a:r>
              <a:rPr lang="zh-CN" altLang="en-US" dirty="0"/>
              <a:t>为阈值）</a:t>
            </a:r>
            <a:endParaRPr lang="en-US" altLang="zh-CN" dirty="0"/>
          </a:p>
        </p:txBody>
      </p:sp>
      <p:pic>
        <p:nvPicPr>
          <p:cNvPr id="3" name="图片 2">
            <a:extLst>
              <a:ext uri="{FF2B5EF4-FFF2-40B4-BE49-F238E27FC236}">
                <a16:creationId xmlns:a16="http://schemas.microsoft.com/office/drawing/2014/main" id="{0B95CD22-FACF-4A3B-9B0D-020ED45D60D3}"/>
              </a:ext>
            </a:extLst>
          </p:cNvPr>
          <p:cNvPicPr>
            <a:picLocks noChangeAspect="1"/>
          </p:cNvPicPr>
          <p:nvPr/>
        </p:nvPicPr>
        <p:blipFill>
          <a:blip r:embed="rId2"/>
          <a:stretch>
            <a:fillRect/>
          </a:stretch>
        </p:blipFill>
        <p:spPr>
          <a:xfrm>
            <a:off x="486010" y="1564322"/>
            <a:ext cx="5193430" cy="5149480"/>
          </a:xfrm>
          <a:prstGeom prst="rect">
            <a:avLst/>
          </a:prstGeom>
        </p:spPr>
      </p:pic>
    </p:spTree>
    <p:extLst>
      <p:ext uri="{BB962C8B-B14F-4D97-AF65-F5344CB8AC3E}">
        <p14:creationId xmlns:p14="http://schemas.microsoft.com/office/powerpoint/2010/main" val="980788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8CBCD-4AFE-413B-B431-52E4C27386BA}"/>
              </a:ext>
            </a:extLst>
          </p:cNvPr>
          <p:cNvSpPr>
            <a:spLocks noGrp="1"/>
          </p:cNvSpPr>
          <p:nvPr>
            <p:ph type="title"/>
          </p:nvPr>
        </p:nvSpPr>
        <p:spPr/>
        <p:txBody>
          <a:bodyPr/>
          <a:lstStyle/>
          <a:p>
            <a:r>
              <a:rPr lang="zh-CN" altLang="en-US" dirty="0"/>
              <a:t>方案</a:t>
            </a:r>
            <a:r>
              <a:rPr lang="en-US" altLang="zh-CN" dirty="0"/>
              <a:t>:2.2</a:t>
            </a:r>
            <a:r>
              <a:rPr lang="zh-CN" altLang="en-US" dirty="0"/>
              <a:t>计数机制测试</a:t>
            </a:r>
          </a:p>
        </p:txBody>
      </p:sp>
      <p:sp>
        <p:nvSpPr>
          <p:cNvPr id="23" name="内容占位符 2">
            <a:extLst>
              <a:ext uri="{FF2B5EF4-FFF2-40B4-BE49-F238E27FC236}">
                <a16:creationId xmlns:a16="http://schemas.microsoft.com/office/drawing/2014/main" id="{6DE6D9A9-00F6-4D4E-AF19-9E73FCC12E91}"/>
              </a:ext>
            </a:extLst>
          </p:cNvPr>
          <p:cNvSpPr>
            <a:spLocks noGrp="1"/>
          </p:cNvSpPr>
          <p:nvPr>
            <p:ph idx="1"/>
          </p:nvPr>
        </p:nvSpPr>
        <p:spPr>
          <a:xfrm>
            <a:off x="5069841" y="1720850"/>
            <a:ext cx="6969760" cy="4992952"/>
          </a:xfrm>
        </p:spPr>
        <p:txBody>
          <a:bodyPr>
            <a:normAutofit/>
          </a:bodyPr>
          <a:lstStyle/>
          <a:p>
            <a:pPr marL="494100" indent="-457200">
              <a:buFont typeface="+mj-lt"/>
              <a:buAutoNum type="arabicPeriod"/>
            </a:pPr>
            <a:r>
              <a:rPr lang="zh-CN" altLang="en-US" dirty="0"/>
              <a:t>初始化一批账号、</a:t>
            </a:r>
            <a:r>
              <a:rPr lang="en-US" altLang="zh-CN" dirty="0"/>
              <a:t>IP</a:t>
            </a:r>
            <a:r>
              <a:rPr lang="zh-CN" altLang="en-US" dirty="0"/>
              <a:t>和待测试的</a:t>
            </a:r>
            <a:r>
              <a:rPr lang="en-US" altLang="zh-CN" dirty="0" err="1"/>
              <a:t>itvl</a:t>
            </a:r>
            <a:r>
              <a:rPr lang="zh-CN" altLang="en-US" dirty="0"/>
              <a:t>；</a:t>
            </a:r>
            <a:endParaRPr lang="en-US" altLang="zh-CN" dirty="0"/>
          </a:p>
          <a:p>
            <a:pPr marL="494100" indent="-457200">
              <a:buFont typeface="+mj-lt"/>
              <a:buAutoNum type="arabicPeriod"/>
            </a:pPr>
            <a:r>
              <a:rPr lang="zh-CN" altLang="en-US" dirty="0"/>
              <a:t>选择下一个需要测试的</a:t>
            </a:r>
            <a:r>
              <a:rPr lang="en-US" altLang="zh-CN" dirty="0"/>
              <a:t>acc </a:t>
            </a:r>
            <a:r>
              <a:rPr lang="en-US" altLang="zh-CN" dirty="0" err="1"/>
              <a:t>ip</a:t>
            </a:r>
            <a:r>
              <a:rPr lang="en-US" altLang="zh-CN" dirty="0"/>
              <a:t> </a:t>
            </a:r>
            <a:r>
              <a:rPr lang="en-US" altLang="zh-CN" dirty="0" err="1"/>
              <a:t>itvl</a:t>
            </a:r>
            <a:r>
              <a:rPr lang="zh-CN" altLang="en-US" dirty="0"/>
              <a:t>，清除初始数据；</a:t>
            </a:r>
            <a:endParaRPr lang="en-US" altLang="zh-CN" dirty="0"/>
          </a:p>
          <a:p>
            <a:pPr marL="494100" indent="-457200">
              <a:buFont typeface="+mj-lt"/>
              <a:buAutoNum type="arabicPeriod"/>
            </a:pPr>
            <a:r>
              <a:rPr lang="zh-CN" altLang="en-US" dirty="0"/>
              <a:t>分别对</a:t>
            </a:r>
            <a:r>
              <a:rPr lang="en-US" altLang="zh-CN" dirty="0"/>
              <a:t>2^3=8</a:t>
            </a:r>
            <a:r>
              <a:rPr lang="zh-CN" altLang="en-US" dirty="0"/>
              <a:t>个组合的</a:t>
            </a:r>
            <a:r>
              <a:rPr lang="en-US" altLang="zh-CN" dirty="0"/>
              <a:t>(</a:t>
            </a:r>
            <a:r>
              <a:rPr lang="en-US" altLang="zh-CN" dirty="0" err="1"/>
              <a:t>acc,ip,cookie</a:t>
            </a:r>
            <a:r>
              <a:rPr lang="zh-CN" altLang="en-US" dirty="0"/>
              <a:t>）进行</a:t>
            </a:r>
            <a:r>
              <a:rPr lang="en-US" altLang="zh-CN" dirty="0"/>
              <a:t>unit test</a:t>
            </a:r>
            <a:r>
              <a:rPr lang="zh-CN" altLang="en-US" dirty="0"/>
              <a:t>（</a:t>
            </a:r>
            <a:r>
              <a:rPr lang="en-US" altLang="zh-CN" dirty="0"/>
              <a:t>0</a:t>
            </a:r>
            <a:r>
              <a:rPr lang="zh-CN" altLang="en-US" dirty="0"/>
              <a:t>代表为用来尝试、</a:t>
            </a:r>
            <a:r>
              <a:rPr lang="en-US" altLang="zh-CN" dirty="0"/>
              <a:t>1</a:t>
            </a:r>
            <a:r>
              <a:rPr lang="zh-CN" altLang="en-US" dirty="0"/>
              <a:t>代表被使用过） ，每次测试都设置</a:t>
            </a:r>
            <a:r>
              <a:rPr lang="en-US" altLang="zh-CN" dirty="0"/>
              <a:t>counter=0 </a:t>
            </a:r>
            <a:r>
              <a:rPr lang="zh-CN" altLang="en-US" dirty="0"/>
              <a:t>：</a:t>
            </a:r>
            <a:endParaRPr lang="en-US" altLang="zh-CN" dirty="0"/>
          </a:p>
          <a:p>
            <a:pPr marL="871200" lvl="1" indent="-457200">
              <a:buFont typeface="+mj-lt"/>
              <a:buAutoNum type="arabicPeriod"/>
            </a:pPr>
            <a:r>
              <a:rPr lang="zh-CN" altLang="en-US" dirty="0"/>
              <a:t>如果</a:t>
            </a:r>
            <a:r>
              <a:rPr lang="en-US" altLang="zh-CN" dirty="0"/>
              <a:t>unit test</a:t>
            </a:r>
            <a:r>
              <a:rPr lang="zh-CN" altLang="en-US" dirty="0"/>
              <a:t>返回锁定，则不再发送请求，</a:t>
            </a:r>
            <a:r>
              <a:rPr lang="en-US" altLang="zh-CN" dirty="0"/>
              <a:t>counter</a:t>
            </a:r>
            <a:r>
              <a:rPr lang="zh-CN" altLang="en-US" dirty="0"/>
              <a:t>加一；否则发送同一个三元组直到到达阈值</a:t>
            </a:r>
            <a:r>
              <a:rPr lang="en-US" altLang="zh-CN" dirty="0"/>
              <a:t>G(</a:t>
            </a:r>
            <a:r>
              <a:rPr lang="en-US" altLang="zh-CN" dirty="0" err="1"/>
              <a:t>itvl</a:t>
            </a:r>
            <a:r>
              <a:rPr lang="en-US" altLang="zh-CN" dirty="0"/>
              <a:t>)</a:t>
            </a:r>
          </a:p>
          <a:p>
            <a:pPr marL="871200" lvl="1" indent="-457200">
              <a:buFont typeface="+mj-lt"/>
              <a:buAutoNum type="arabicPeriod"/>
            </a:pPr>
            <a:r>
              <a:rPr lang="zh-CN" altLang="en-US" dirty="0"/>
              <a:t>判断</a:t>
            </a:r>
            <a:r>
              <a:rPr lang="en-US" altLang="zh-CN" dirty="0"/>
              <a:t>counter</a:t>
            </a:r>
            <a:r>
              <a:rPr lang="zh-CN" altLang="en-US" dirty="0"/>
              <a:t>是否到阈值</a:t>
            </a:r>
            <a:r>
              <a:rPr lang="en-US" altLang="zh-CN" dirty="0"/>
              <a:t>G(</a:t>
            </a:r>
            <a:r>
              <a:rPr lang="en-US" altLang="zh-CN" dirty="0" err="1"/>
              <a:t>itvl</a:t>
            </a:r>
            <a:r>
              <a:rPr lang="en-US" altLang="zh-CN" dirty="0"/>
              <a:t>)</a:t>
            </a:r>
            <a:r>
              <a:rPr lang="zh-CN" altLang="en-US" dirty="0"/>
              <a:t>，是则记录三元组，否则不记录，然后开始测试新的三元组</a:t>
            </a:r>
            <a:endParaRPr lang="en-US" altLang="zh-CN" dirty="0"/>
          </a:p>
          <a:p>
            <a:pPr marL="494100" indent="-457200">
              <a:buFont typeface="+mj-lt"/>
              <a:buAutoNum type="arabicPeriod"/>
            </a:pPr>
            <a:r>
              <a:rPr lang="zh-CN" altLang="en-US" dirty="0"/>
              <a:t>循环测试完所有</a:t>
            </a:r>
            <a:r>
              <a:rPr lang="en-US" altLang="zh-CN" dirty="0"/>
              <a:t>acc </a:t>
            </a:r>
            <a:r>
              <a:rPr lang="en-US" altLang="zh-CN" dirty="0" err="1"/>
              <a:t>ip</a:t>
            </a:r>
            <a:r>
              <a:rPr lang="zh-CN" altLang="en-US" dirty="0"/>
              <a:t>后返回记录的三元组列表</a:t>
            </a:r>
            <a:endParaRPr lang="en-US" altLang="zh-CN" dirty="0"/>
          </a:p>
          <a:p>
            <a:pPr marL="36900" indent="0">
              <a:buNone/>
            </a:pPr>
            <a:r>
              <a:rPr lang="zh-CN" altLang="en-US" dirty="0"/>
              <a:t>功能：记录某锁定阈值下成功突破计数机制的</a:t>
            </a:r>
            <a:r>
              <a:rPr lang="en-US" altLang="zh-CN" dirty="0"/>
              <a:t>acc </a:t>
            </a:r>
            <a:r>
              <a:rPr lang="en-US" altLang="zh-CN" dirty="0" err="1"/>
              <a:t>ip</a:t>
            </a:r>
            <a:r>
              <a:rPr lang="en-US" altLang="zh-CN" dirty="0"/>
              <a:t> cookie</a:t>
            </a:r>
            <a:r>
              <a:rPr lang="zh-CN" altLang="en-US" dirty="0"/>
              <a:t>三元组的组合</a:t>
            </a:r>
            <a:endParaRPr lang="en-US" altLang="zh-CN" dirty="0"/>
          </a:p>
        </p:txBody>
      </p:sp>
      <p:pic>
        <p:nvPicPr>
          <p:cNvPr id="4" name="图片 3">
            <a:extLst>
              <a:ext uri="{FF2B5EF4-FFF2-40B4-BE49-F238E27FC236}">
                <a16:creationId xmlns:a16="http://schemas.microsoft.com/office/drawing/2014/main" id="{33544B4E-0ED5-4128-8296-DCCD786699C0}"/>
              </a:ext>
            </a:extLst>
          </p:cNvPr>
          <p:cNvPicPr>
            <a:picLocks noChangeAspect="1"/>
          </p:cNvPicPr>
          <p:nvPr/>
        </p:nvPicPr>
        <p:blipFill>
          <a:blip r:embed="rId2"/>
          <a:stretch>
            <a:fillRect/>
          </a:stretch>
        </p:blipFill>
        <p:spPr>
          <a:xfrm>
            <a:off x="294640" y="1585886"/>
            <a:ext cx="4483876" cy="5262880"/>
          </a:xfrm>
          <a:prstGeom prst="rect">
            <a:avLst/>
          </a:prstGeom>
        </p:spPr>
      </p:pic>
    </p:spTree>
    <p:extLst>
      <p:ext uri="{BB962C8B-B14F-4D97-AF65-F5344CB8AC3E}">
        <p14:creationId xmlns:p14="http://schemas.microsoft.com/office/powerpoint/2010/main" val="451729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8CBCD-4AFE-413B-B431-52E4C27386BA}"/>
              </a:ext>
            </a:extLst>
          </p:cNvPr>
          <p:cNvSpPr>
            <a:spLocks noGrp="1"/>
          </p:cNvSpPr>
          <p:nvPr>
            <p:ph type="title"/>
          </p:nvPr>
        </p:nvSpPr>
        <p:spPr/>
        <p:txBody>
          <a:bodyPr/>
          <a:lstStyle/>
          <a:p>
            <a:r>
              <a:rPr lang="zh-CN" altLang="en-US" dirty="0"/>
              <a:t>实验</a:t>
            </a:r>
          </a:p>
        </p:txBody>
      </p:sp>
      <p:sp>
        <p:nvSpPr>
          <p:cNvPr id="23" name="内容占位符 2">
            <a:extLst>
              <a:ext uri="{FF2B5EF4-FFF2-40B4-BE49-F238E27FC236}">
                <a16:creationId xmlns:a16="http://schemas.microsoft.com/office/drawing/2014/main" id="{6DE6D9A9-00F6-4D4E-AF19-9E73FCC12E91}"/>
              </a:ext>
            </a:extLst>
          </p:cNvPr>
          <p:cNvSpPr>
            <a:spLocks noGrp="1"/>
          </p:cNvSpPr>
          <p:nvPr>
            <p:ph idx="1"/>
          </p:nvPr>
        </p:nvSpPr>
        <p:spPr>
          <a:xfrm>
            <a:off x="924443" y="1720850"/>
            <a:ext cx="10353762" cy="4527550"/>
          </a:xfrm>
        </p:spPr>
        <p:txBody>
          <a:bodyPr>
            <a:normAutofit/>
          </a:bodyPr>
          <a:lstStyle/>
          <a:p>
            <a:pPr marL="494100" indent="-457200">
              <a:buFont typeface="+mj-lt"/>
              <a:buAutoNum type="arabicPeriod"/>
            </a:pPr>
            <a:r>
              <a:rPr lang="zh-CN" altLang="en-US" dirty="0"/>
              <a:t>实验环境</a:t>
            </a:r>
            <a:r>
              <a:rPr lang="en-US" altLang="zh-CN" dirty="0"/>
              <a:t>&amp;</a:t>
            </a:r>
            <a:r>
              <a:rPr lang="zh-CN" altLang="en-US" dirty="0"/>
              <a:t>数据</a:t>
            </a:r>
            <a:endParaRPr lang="en-US" altLang="zh-CN" dirty="0"/>
          </a:p>
          <a:p>
            <a:pPr marL="871200" lvl="1" indent="-457200">
              <a:buFont typeface="+mj-lt"/>
              <a:buAutoNum type="arabicPeriod"/>
            </a:pPr>
            <a:r>
              <a:rPr lang="zh-CN" altLang="en-US" dirty="0"/>
              <a:t>网站：</a:t>
            </a:r>
            <a:r>
              <a:rPr lang="en-US" altLang="zh-CN" dirty="0"/>
              <a:t>Alexa top 500</a:t>
            </a:r>
            <a:r>
              <a:rPr lang="zh-CN" altLang="en-US" dirty="0"/>
              <a:t>（去除非法、相同认证、无需注册、需要手机号等信息的网址，最终测试</a:t>
            </a:r>
            <a:r>
              <a:rPr lang="en-US" altLang="zh-CN" dirty="0"/>
              <a:t>182</a:t>
            </a:r>
            <a:r>
              <a:rPr lang="zh-CN" altLang="en-US" dirty="0"/>
              <a:t>个）</a:t>
            </a:r>
            <a:endParaRPr lang="en-US" altLang="zh-CN" dirty="0"/>
          </a:p>
          <a:p>
            <a:pPr marL="871200" lvl="1" indent="-457200">
              <a:buFont typeface="+mj-lt"/>
              <a:buAutoNum type="arabicPeriod"/>
            </a:pPr>
            <a:r>
              <a:rPr lang="en-US" altLang="zh-CN" dirty="0"/>
              <a:t>IP</a:t>
            </a:r>
            <a:r>
              <a:rPr lang="zh-CN" altLang="en-US" dirty="0"/>
              <a:t>：在</a:t>
            </a:r>
            <a:r>
              <a:rPr lang="en-US" altLang="zh-CN" dirty="0"/>
              <a:t>Microsoft Azure Cloud</a:t>
            </a:r>
            <a:r>
              <a:rPr lang="zh-CN" altLang="en-US" dirty="0"/>
              <a:t>的</a:t>
            </a:r>
            <a:r>
              <a:rPr lang="en-US" altLang="zh-CN" dirty="0"/>
              <a:t>VM</a:t>
            </a:r>
            <a:r>
              <a:rPr lang="zh-CN" altLang="en-US" dirty="0"/>
              <a:t>上用</a:t>
            </a:r>
            <a:r>
              <a:rPr lang="en-US" altLang="zh-CN" dirty="0" err="1"/>
              <a:t>shadowsocks</a:t>
            </a:r>
            <a:r>
              <a:rPr lang="zh-CN" altLang="en-US" dirty="0"/>
              <a:t>设置代理服务器</a:t>
            </a:r>
            <a:endParaRPr lang="en-US" altLang="zh-CN" dirty="0"/>
          </a:p>
          <a:p>
            <a:pPr marL="871200" lvl="1" indent="-457200">
              <a:buFont typeface="+mj-lt"/>
              <a:buAutoNum type="arabicPeriod"/>
            </a:pPr>
            <a:r>
              <a:rPr lang="zh-CN" altLang="en-US" dirty="0"/>
              <a:t>交互：</a:t>
            </a:r>
            <a:r>
              <a:rPr lang="en-US" altLang="zh-CN" dirty="0" err="1"/>
              <a:t>Selenuim</a:t>
            </a:r>
            <a:r>
              <a:rPr lang="zh-CN" altLang="en-US" dirty="0"/>
              <a:t>框架动态调整登录间隔，模拟完整登录过程</a:t>
            </a:r>
            <a:endParaRPr lang="en-US" altLang="zh-CN" dirty="0"/>
          </a:p>
        </p:txBody>
      </p:sp>
    </p:spTree>
    <p:extLst>
      <p:ext uri="{BB962C8B-B14F-4D97-AF65-F5344CB8AC3E}">
        <p14:creationId xmlns:p14="http://schemas.microsoft.com/office/powerpoint/2010/main" val="34301106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
      <a:dk1>
        <a:srgbClr val="000000"/>
      </a:dk1>
      <a:lt1>
        <a:srgbClr val="FFFFFF"/>
      </a:lt1>
      <a:dk2>
        <a:srgbClr val="242B41"/>
      </a:dk2>
      <a:lt2>
        <a:srgbClr val="E4E8E2"/>
      </a:lt2>
      <a:accent1>
        <a:srgbClr val="AF29E7"/>
      </a:accent1>
      <a:accent2>
        <a:srgbClr val="6333DA"/>
      </a:accent2>
      <a:accent3>
        <a:srgbClr val="2942E7"/>
      </a:accent3>
      <a:accent4>
        <a:srgbClr val="177FD5"/>
      </a:accent4>
      <a:accent5>
        <a:srgbClr val="21B5BB"/>
      </a:accent5>
      <a:accent6>
        <a:srgbClr val="14B87A"/>
      </a:accent6>
      <a:hlink>
        <a:srgbClr val="368DA4"/>
      </a:hlink>
      <a:folHlink>
        <a:srgbClr val="7F7F7F"/>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4823</TotalTime>
  <Words>2837</Words>
  <Application>Microsoft Macintosh PowerPoint</Application>
  <PresentationFormat>宽屏</PresentationFormat>
  <Paragraphs>166</Paragraphs>
  <Slides>27</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27</vt:i4>
      </vt:variant>
    </vt:vector>
  </HeadingPairs>
  <TitlesOfParts>
    <vt:vector size="32" baseType="lpstr">
      <vt:lpstr>等线</vt:lpstr>
      <vt:lpstr>Wingdings 2</vt:lpstr>
      <vt:lpstr>Arial</vt:lpstr>
      <vt:lpstr>Calisto MT</vt:lpstr>
      <vt:lpstr>SlateVTI</vt:lpstr>
      <vt:lpstr>PowerPoint 演示文稿</vt:lpstr>
      <vt:lpstr>密码类型</vt:lpstr>
      <vt:lpstr>网页的用户认证</vt:lpstr>
      <vt:lpstr>想知道的问题</vt:lpstr>
      <vt:lpstr>方案:1.定义</vt:lpstr>
      <vt:lpstr>方案:2.黑盒测试</vt:lpstr>
      <vt:lpstr>方案:2.1锁定阈值测试</vt:lpstr>
      <vt:lpstr>方案:2.2计数机制测试</vt:lpstr>
      <vt:lpstr>实验</vt:lpstr>
      <vt:lpstr>实验流程</vt:lpstr>
      <vt:lpstr>限制或锁定账户和登录间隔、登陆次数的关系（锁定阈值测试）</vt:lpstr>
      <vt:lpstr>限制或锁定账户和登录间隔、登陆次数的关系（锁定阈值测试）</vt:lpstr>
      <vt:lpstr>PowerPoint 演示文稿</vt:lpstr>
      <vt:lpstr>PowerPoint 演示文稿</vt:lpstr>
      <vt:lpstr>网站判断是否同一用户的影响因素（计数机制测试）</vt:lpstr>
      <vt:lpstr>上述实验结果分析</vt:lpstr>
      <vt:lpstr>高风险网站定义及相关介绍</vt:lpstr>
      <vt:lpstr>高风险网站一天可被实施多少次在线密码破解攻击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不足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Vee Galaxy</dc:creator>
  <cp:lastModifiedBy>ho jennifer</cp:lastModifiedBy>
  <cp:revision>201</cp:revision>
  <dcterms:created xsi:type="dcterms:W3CDTF">2019-09-22T04:09:45Z</dcterms:created>
  <dcterms:modified xsi:type="dcterms:W3CDTF">2019-11-01T08:48:11Z</dcterms:modified>
</cp:coreProperties>
</file>